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bin" ContentType="application/vnd.openxmlformats-officedocument.oleObject"/>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handoutMasterIdLst>
    <p:handoutMasterId r:id="rId25"/>
  </p:handoutMasterIdLst>
  <p:sldIdLst>
    <p:sldId id="288" r:id="rId2"/>
    <p:sldId id="269" r:id="rId3"/>
    <p:sldId id="289" r:id="rId4"/>
    <p:sldId id="290" r:id="rId5"/>
    <p:sldId id="262" r:id="rId6"/>
    <p:sldId id="264" r:id="rId7"/>
    <p:sldId id="294" r:id="rId8"/>
    <p:sldId id="292" r:id="rId9"/>
    <p:sldId id="293" r:id="rId10"/>
    <p:sldId id="291" r:id="rId11"/>
    <p:sldId id="295" r:id="rId12"/>
    <p:sldId id="256" r:id="rId13"/>
    <p:sldId id="266" r:id="rId14"/>
    <p:sldId id="259" r:id="rId15"/>
    <p:sldId id="261" r:id="rId16"/>
    <p:sldId id="268" r:id="rId17"/>
    <p:sldId id="258" r:id="rId18"/>
    <p:sldId id="260" r:id="rId19"/>
    <p:sldId id="267" r:id="rId20"/>
    <p:sldId id="296" r:id="rId21"/>
    <p:sldId id="297" r:id="rId22"/>
    <p:sldId id="270" r:id="rId23"/>
    <p:sldId id="271" r:id="rId24"/>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rgbClr val="FFFF66"/>
        </a:solidFill>
        <a:latin typeface="Arial" charset="0"/>
        <a:ea typeface="+mn-ea"/>
        <a:cs typeface="+mn-cs"/>
      </a:defRPr>
    </a:lvl1pPr>
    <a:lvl2pPr marL="457200" algn="l" rtl="0" eaLnBrk="0" fontAlgn="base" hangingPunct="0">
      <a:spcBef>
        <a:spcPct val="0"/>
      </a:spcBef>
      <a:spcAft>
        <a:spcPct val="0"/>
      </a:spcAft>
      <a:defRPr sz="2400" kern="1200">
        <a:solidFill>
          <a:srgbClr val="FFFF66"/>
        </a:solidFill>
        <a:latin typeface="Arial" charset="0"/>
        <a:ea typeface="+mn-ea"/>
        <a:cs typeface="+mn-cs"/>
      </a:defRPr>
    </a:lvl2pPr>
    <a:lvl3pPr marL="914400" algn="l" rtl="0" eaLnBrk="0" fontAlgn="base" hangingPunct="0">
      <a:spcBef>
        <a:spcPct val="0"/>
      </a:spcBef>
      <a:spcAft>
        <a:spcPct val="0"/>
      </a:spcAft>
      <a:defRPr sz="2400" kern="1200">
        <a:solidFill>
          <a:srgbClr val="FFFF66"/>
        </a:solidFill>
        <a:latin typeface="Arial" charset="0"/>
        <a:ea typeface="+mn-ea"/>
        <a:cs typeface="+mn-cs"/>
      </a:defRPr>
    </a:lvl3pPr>
    <a:lvl4pPr marL="1371600" algn="l" rtl="0" eaLnBrk="0" fontAlgn="base" hangingPunct="0">
      <a:spcBef>
        <a:spcPct val="0"/>
      </a:spcBef>
      <a:spcAft>
        <a:spcPct val="0"/>
      </a:spcAft>
      <a:defRPr sz="2400" kern="1200">
        <a:solidFill>
          <a:srgbClr val="FFFF66"/>
        </a:solidFill>
        <a:latin typeface="Arial" charset="0"/>
        <a:ea typeface="+mn-ea"/>
        <a:cs typeface="+mn-cs"/>
      </a:defRPr>
    </a:lvl4pPr>
    <a:lvl5pPr marL="1828800" algn="l" rtl="0" eaLnBrk="0" fontAlgn="base" hangingPunct="0">
      <a:spcBef>
        <a:spcPct val="0"/>
      </a:spcBef>
      <a:spcAft>
        <a:spcPct val="0"/>
      </a:spcAft>
      <a:defRPr sz="2400" kern="1200">
        <a:solidFill>
          <a:srgbClr val="FFFF66"/>
        </a:solidFill>
        <a:latin typeface="Arial" charset="0"/>
        <a:ea typeface="+mn-ea"/>
        <a:cs typeface="+mn-cs"/>
      </a:defRPr>
    </a:lvl5pPr>
    <a:lvl6pPr marL="2286000" algn="l" defTabSz="914400" rtl="0" eaLnBrk="1" latinLnBrk="0" hangingPunct="1">
      <a:defRPr sz="2400" kern="1200">
        <a:solidFill>
          <a:srgbClr val="FFFF66"/>
        </a:solidFill>
        <a:latin typeface="Arial" charset="0"/>
        <a:ea typeface="+mn-ea"/>
        <a:cs typeface="+mn-cs"/>
      </a:defRPr>
    </a:lvl6pPr>
    <a:lvl7pPr marL="2743200" algn="l" defTabSz="914400" rtl="0" eaLnBrk="1" latinLnBrk="0" hangingPunct="1">
      <a:defRPr sz="2400" kern="1200">
        <a:solidFill>
          <a:srgbClr val="FFFF66"/>
        </a:solidFill>
        <a:latin typeface="Arial" charset="0"/>
        <a:ea typeface="+mn-ea"/>
        <a:cs typeface="+mn-cs"/>
      </a:defRPr>
    </a:lvl7pPr>
    <a:lvl8pPr marL="3200400" algn="l" defTabSz="914400" rtl="0" eaLnBrk="1" latinLnBrk="0" hangingPunct="1">
      <a:defRPr sz="2400" kern="1200">
        <a:solidFill>
          <a:srgbClr val="FFFF66"/>
        </a:solidFill>
        <a:latin typeface="Arial" charset="0"/>
        <a:ea typeface="+mn-ea"/>
        <a:cs typeface="+mn-cs"/>
      </a:defRPr>
    </a:lvl8pPr>
    <a:lvl9pPr marL="3657600" algn="l" defTabSz="914400" rtl="0" eaLnBrk="1" latinLnBrk="0" hangingPunct="1">
      <a:defRPr sz="2400" kern="1200">
        <a:solidFill>
          <a:srgbClr val="FFFF66"/>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FF33"/>
    <a:srgbClr val="FFFF99"/>
    <a:srgbClr val="00FFFF"/>
    <a:srgbClr val="FF0066"/>
    <a:srgbClr val="3399FF"/>
    <a:srgbClr val="FF6600"/>
    <a:srgbClr val="FF9933"/>
    <a:srgbClr val="FF00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02" autoAdjust="0"/>
    <p:restoredTop sz="94639" autoAdjust="0"/>
  </p:normalViewPr>
  <p:slideViewPr>
    <p:cSldViewPr>
      <p:cViewPr varScale="1">
        <p:scale>
          <a:sx n="126" d="100"/>
          <a:sy n="126" d="100"/>
        </p:scale>
        <p:origin x="-17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686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3686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686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080BC6C2-B212-4ED6-91EF-604559EB95D2}" type="slidenum">
              <a:rPr lang="en-US"/>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2.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2E05811-185A-4899-B5FF-726F3CC053A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7A1B83-2874-434C-A279-771217401A23}"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E04DA0E4-5A8C-4AAB-A57D-8EE20C83A803}"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AndTx" preserve="1">
  <p:cSld name="Title, 2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685800" y="1981200"/>
            <a:ext cx="3810000" cy="1981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685800" y="4114800"/>
            <a:ext cx="3810000" cy="1981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4648200" y="1981200"/>
            <a:ext cx="381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Date Placeholder 5"/>
          <p:cNvSpPr>
            <a:spLocks noGrp="1"/>
          </p:cNvSpPr>
          <p:nvPr>
            <p:ph type="dt" sz="half" idx="10"/>
          </p:nvPr>
        </p:nvSpPr>
        <p:spPr>
          <a:xfrm>
            <a:off x="685800" y="6248400"/>
            <a:ext cx="1905000" cy="457200"/>
          </a:xfrm>
        </p:spPr>
        <p:txBody>
          <a:bodyPr/>
          <a:lstStyle>
            <a:lvl1pPr>
              <a:defRPr/>
            </a:lvl1pPr>
          </a:lstStyle>
          <a:p>
            <a:endParaRPr lang="en-US"/>
          </a:p>
        </p:txBody>
      </p:sp>
      <p:sp>
        <p:nvSpPr>
          <p:cNvPr id="7" name="Footer Placeholder 6"/>
          <p:cNvSpPr>
            <a:spLocks noGrp="1"/>
          </p:cNvSpPr>
          <p:nvPr>
            <p:ph type="ftr" sz="quarter" idx="11"/>
          </p:nvPr>
        </p:nvSpPr>
        <p:spPr>
          <a:xfrm>
            <a:off x="3124200" y="6248400"/>
            <a:ext cx="2895600" cy="457200"/>
          </a:xfrm>
        </p:spPr>
        <p:txBody>
          <a:bodyPr/>
          <a:lstStyle>
            <a:lvl1pPr>
              <a:defRPr/>
            </a:lvl1pPr>
          </a:lstStyle>
          <a:p>
            <a:endParaRPr lang="en-US"/>
          </a:p>
        </p:txBody>
      </p:sp>
      <p:sp>
        <p:nvSpPr>
          <p:cNvPr id="8" name="Slide Number Placeholder 7"/>
          <p:cNvSpPr>
            <a:spLocks noGrp="1"/>
          </p:cNvSpPr>
          <p:nvPr>
            <p:ph type="sldNum" sz="quarter" idx="12"/>
          </p:nvPr>
        </p:nvSpPr>
        <p:spPr>
          <a:xfrm>
            <a:off x="6553200" y="6248400"/>
            <a:ext cx="1905000" cy="457200"/>
          </a:xfrm>
        </p:spPr>
        <p:txBody>
          <a:bodyPr/>
          <a:lstStyle>
            <a:lvl1pPr>
              <a:defRPr/>
            </a:lvl1pPr>
          </a:lstStyle>
          <a:p>
            <a:fld id="{19814D56-C26D-43F3-8C84-2C77143C4579}"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ED6BC154-08B3-40D0-A4D7-3ABB3B587246}"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17B5367E-3139-4363-B9F0-B96D280689BB}"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ED92CA5E-C880-43F0-8B7F-289FA2986B89}"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40D3ECAD-42B9-44FB-BB2F-913433C6F72F}"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7E7CA615-5C26-4CCD-BE3C-BABE90027FB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F939AA86-59EE-44B8-A210-2F957CACF78A}"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BC2CC83E-CC22-4020-B2B2-FD1CE0BC0AE2}"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3FC95D8E-1263-447F-BFEA-19186053D66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solidFill>
                  <a:schemeClr val="tx1"/>
                </a:solidFill>
                <a:latin typeface="+mn-lt"/>
              </a:defRPr>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solidFill>
                  <a:schemeClr val="tx1"/>
                </a:solidFill>
                <a:latin typeface="+mn-lt"/>
              </a:defRPr>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chemeClr val="tx1"/>
                </a:solidFill>
                <a:latin typeface="+mn-lt"/>
              </a:defRPr>
            </a:lvl1pPr>
          </a:lstStyle>
          <a:p>
            <a:fld id="{2DD8D59C-FD71-4C05-824D-FC584BE7137A}" type="slidenum">
              <a:rPr lang="en-US"/>
              <a:pPr/>
              <a:t>‹#›</a:t>
            </a:fld>
            <a:endParaRPr lang="en-US"/>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eaLnBrk="0" fontAlgn="base" hangingPunct="0">
        <a:spcBef>
          <a:spcPct val="0"/>
        </a:spcBef>
        <a:spcAft>
          <a:spcPct val="0"/>
        </a:spcAft>
        <a:defRPr sz="4400">
          <a:solidFill>
            <a:schemeClr val="tx2"/>
          </a:solidFill>
          <a:latin typeface="Times New Roman" pitchFamily="18" charset="0"/>
        </a:defRPr>
      </a:lvl6pPr>
      <a:lvl7pPr marL="914400" algn="ctr" rtl="0" eaLnBrk="0" fontAlgn="base" hangingPunct="0">
        <a:spcBef>
          <a:spcPct val="0"/>
        </a:spcBef>
        <a:spcAft>
          <a:spcPct val="0"/>
        </a:spcAft>
        <a:defRPr sz="4400">
          <a:solidFill>
            <a:schemeClr val="tx2"/>
          </a:solidFill>
          <a:latin typeface="Times New Roman" pitchFamily="18" charset="0"/>
        </a:defRPr>
      </a:lvl7pPr>
      <a:lvl8pPr marL="1371600" algn="ctr" rtl="0" eaLnBrk="0" fontAlgn="base" hangingPunct="0">
        <a:spcBef>
          <a:spcPct val="0"/>
        </a:spcBef>
        <a:spcAft>
          <a:spcPct val="0"/>
        </a:spcAft>
        <a:defRPr sz="4400">
          <a:solidFill>
            <a:schemeClr val="tx2"/>
          </a:solidFill>
          <a:latin typeface="Times New Roman" pitchFamily="18" charset="0"/>
        </a:defRPr>
      </a:lvl8pPr>
      <a:lvl9pPr marL="1828800" algn="ctr" rtl="0" eaLnBrk="0" fontAlgn="base" hangingPunct="0">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eaLnBrk="0" fontAlgn="base" hangingPunct="0">
        <a:spcBef>
          <a:spcPct val="20000"/>
        </a:spcBef>
        <a:spcAft>
          <a:spcPct val="0"/>
        </a:spcAft>
        <a:buChar char="»"/>
        <a:defRPr sz="2000">
          <a:solidFill>
            <a:schemeClr val="tx1"/>
          </a:solidFill>
          <a:latin typeface="+mn-lt"/>
        </a:defRPr>
      </a:lvl6pPr>
      <a:lvl7pPr marL="2971800" indent="-228600" algn="l" rtl="0" eaLnBrk="0" fontAlgn="base" hangingPunct="0">
        <a:spcBef>
          <a:spcPct val="20000"/>
        </a:spcBef>
        <a:spcAft>
          <a:spcPct val="0"/>
        </a:spcAft>
        <a:buChar char="»"/>
        <a:defRPr sz="2000">
          <a:solidFill>
            <a:schemeClr val="tx1"/>
          </a:solidFill>
          <a:latin typeface="+mn-lt"/>
        </a:defRPr>
      </a:lvl7pPr>
      <a:lvl8pPr marL="3429000" indent="-228600" algn="l" rtl="0" eaLnBrk="0" fontAlgn="base" hangingPunct="0">
        <a:spcBef>
          <a:spcPct val="20000"/>
        </a:spcBef>
        <a:spcAft>
          <a:spcPct val="0"/>
        </a:spcAft>
        <a:buChar char="»"/>
        <a:defRPr sz="2000">
          <a:solidFill>
            <a:schemeClr val="tx1"/>
          </a:solidFill>
          <a:latin typeface="+mn-lt"/>
        </a:defRPr>
      </a:lvl8pPr>
      <a:lvl9pPr marL="3886200" indent="-228600" algn="l" rtl="0" eaLnBrk="0" fontAlgn="base" hangingPunct="0">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r>
              <a:rPr lang="en-US" sz="3600">
                <a:solidFill>
                  <a:srgbClr val="FF6600"/>
                </a:solidFill>
                <a:latin typeface="Arial" charset="0"/>
              </a:rPr>
              <a:t>Statistical Control</a:t>
            </a:r>
          </a:p>
        </p:txBody>
      </p:sp>
      <p:sp>
        <p:nvSpPr>
          <p:cNvPr id="41987" name="Rectangle 3"/>
          <p:cNvSpPr>
            <a:spLocks noGrp="1" noChangeArrowheads="1"/>
          </p:cNvSpPr>
          <p:nvPr>
            <p:ph type="body" idx="1"/>
          </p:nvPr>
        </p:nvSpPr>
        <p:spPr>
          <a:xfrm>
            <a:off x="1828800" y="2057400"/>
            <a:ext cx="6934200" cy="3886200"/>
          </a:xfrm>
        </p:spPr>
        <p:txBody>
          <a:bodyPr/>
          <a:lstStyle/>
          <a:p>
            <a:pPr>
              <a:lnSpc>
                <a:spcPct val="80000"/>
              </a:lnSpc>
            </a:pPr>
            <a:r>
              <a:rPr lang="en-US" sz="2400">
                <a:solidFill>
                  <a:srgbClr val="FFFF99"/>
                </a:solidFill>
                <a:latin typeface="Arial" charset="0"/>
              </a:rPr>
              <a:t>Regression &amp; research designs</a:t>
            </a:r>
          </a:p>
          <a:p>
            <a:pPr>
              <a:lnSpc>
                <a:spcPct val="80000"/>
              </a:lnSpc>
            </a:pPr>
            <a:r>
              <a:rPr lang="en-US" sz="2400">
                <a:solidFill>
                  <a:srgbClr val="FFFF99"/>
                </a:solidFill>
                <a:latin typeface="Arial" charset="0"/>
              </a:rPr>
              <a:t>Statistical Control is about </a:t>
            </a:r>
          </a:p>
          <a:p>
            <a:pPr lvl="1">
              <a:lnSpc>
                <a:spcPct val="80000"/>
              </a:lnSpc>
            </a:pPr>
            <a:r>
              <a:rPr lang="en-US" sz="2000">
                <a:solidFill>
                  <a:srgbClr val="FFFF99"/>
                </a:solidFill>
                <a:latin typeface="Arial" charset="0"/>
              </a:rPr>
              <a:t>underlying causation</a:t>
            </a:r>
          </a:p>
          <a:p>
            <a:pPr lvl="1">
              <a:lnSpc>
                <a:spcPct val="80000"/>
              </a:lnSpc>
            </a:pPr>
            <a:r>
              <a:rPr lang="en-US" sz="2000">
                <a:solidFill>
                  <a:srgbClr val="FFFF99"/>
                </a:solidFill>
                <a:latin typeface="Arial" charset="0"/>
              </a:rPr>
              <a:t>under-specification</a:t>
            </a:r>
          </a:p>
          <a:p>
            <a:pPr lvl="1">
              <a:lnSpc>
                <a:spcPct val="80000"/>
              </a:lnSpc>
            </a:pPr>
            <a:r>
              <a:rPr lang="en-US" sz="2000">
                <a:solidFill>
                  <a:srgbClr val="FFFF99"/>
                </a:solidFill>
                <a:latin typeface="Arial" charset="0"/>
              </a:rPr>
              <a:t>measurement validity</a:t>
            </a:r>
          </a:p>
          <a:p>
            <a:pPr lvl="1">
              <a:lnSpc>
                <a:spcPct val="80000"/>
              </a:lnSpc>
            </a:pPr>
            <a:r>
              <a:rPr lang="en-US" sz="2000">
                <a:solidFill>
                  <a:srgbClr val="FFFF99"/>
                </a:solidFill>
                <a:latin typeface="Arial" charset="0"/>
              </a:rPr>
              <a:t>“Correcting” the bivariate relationship </a:t>
            </a:r>
          </a:p>
          <a:p>
            <a:pPr>
              <a:lnSpc>
                <a:spcPct val="80000"/>
              </a:lnSpc>
            </a:pPr>
            <a:r>
              <a:rPr lang="en-US" sz="2400">
                <a:solidFill>
                  <a:srgbClr val="FFFF99"/>
                </a:solidFill>
                <a:latin typeface="Arial" charset="0"/>
              </a:rPr>
              <a:t>Regression &amp; Residual formulas</a:t>
            </a:r>
          </a:p>
          <a:p>
            <a:pPr>
              <a:lnSpc>
                <a:spcPct val="80000"/>
              </a:lnSpc>
            </a:pPr>
            <a:r>
              <a:rPr lang="en-US" sz="2400">
                <a:solidFill>
                  <a:srgbClr val="FFFF99"/>
                </a:solidFill>
                <a:latin typeface="Arial" charset="0"/>
              </a:rPr>
              <a:t>Correlations among y, x, y’, &amp; residuals</a:t>
            </a:r>
          </a:p>
          <a:p>
            <a:pPr>
              <a:lnSpc>
                <a:spcPct val="80000"/>
              </a:lnSpc>
            </a:pPr>
            <a:r>
              <a:rPr lang="en-US" sz="2400">
                <a:solidFill>
                  <a:srgbClr val="FFFF99"/>
                </a:solidFill>
                <a:latin typeface="Arial" charset="0"/>
              </a:rPr>
              <a:t>Control for Design &amp; Measurement problems</a:t>
            </a:r>
          </a:p>
          <a:p>
            <a:pPr>
              <a:lnSpc>
                <a:spcPct val="80000"/>
              </a:lnSpc>
            </a:pPr>
            <a:r>
              <a:rPr lang="en-US" sz="2400">
                <a:solidFill>
                  <a:srgbClr val="FFFF99"/>
                </a:solidFill>
                <a:latin typeface="Arial" charset="0"/>
              </a:rPr>
              <a:t>“Controlling” proxy variables </a:t>
            </a:r>
          </a:p>
          <a:p>
            <a:pPr>
              <a:lnSpc>
                <a:spcPct val="80000"/>
              </a:lnSpc>
            </a:pPr>
            <a:r>
              <a:rPr lang="en-US" sz="2400">
                <a:solidFill>
                  <a:srgbClr val="FFFF99"/>
                </a:solidFill>
                <a:latin typeface="Arial" charset="0"/>
              </a:rPr>
              <a:t>Limitations &amp; advantages of statistical control</a:t>
            </a:r>
          </a:p>
          <a:p>
            <a:pPr>
              <a:lnSpc>
                <a:spcPct val="80000"/>
              </a:lnSpc>
            </a:pPr>
            <a:endParaRPr lang="en-US" sz="2400">
              <a:solidFill>
                <a:srgbClr val="FFFF99"/>
              </a:solidFill>
              <a:latin typeface="Arial"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4" name="Rectangle 4"/>
          <p:cNvSpPr>
            <a:spLocks noChangeArrowheads="1"/>
          </p:cNvSpPr>
          <p:nvPr/>
        </p:nvSpPr>
        <p:spPr bwMode="auto">
          <a:xfrm>
            <a:off x="4114800" y="3505200"/>
            <a:ext cx="1524000" cy="1524000"/>
          </a:xfrm>
          <a:prstGeom prst="rect">
            <a:avLst/>
          </a:prstGeom>
          <a:noFill/>
          <a:ln w="9525">
            <a:solidFill>
              <a:schemeClr val="tx1"/>
            </a:solidFill>
            <a:miter lim="800000"/>
            <a:headEnd/>
            <a:tailEnd/>
          </a:ln>
          <a:effectLst/>
        </p:spPr>
        <p:txBody>
          <a:bodyPr wrap="none" anchor="ctr"/>
          <a:lstStyle/>
          <a:p>
            <a:endParaRPr lang="en-US"/>
          </a:p>
        </p:txBody>
      </p:sp>
      <p:sp>
        <p:nvSpPr>
          <p:cNvPr id="46085" name="Oval 5"/>
          <p:cNvSpPr>
            <a:spLocks noChangeArrowheads="1"/>
          </p:cNvSpPr>
          <p:nvPr/>
        </p:nvSpPr>
        <p:spPr bwMode="auto">
          <a:xfrm>
            <a:off x="4191000" y="3581400"/>
            <a:ext cx="1295400" cy="1371600"/>
          </a:xfrm>
          <a:prstGeom prst="ellipse">
            <a:avLst/>
          </a:prstGeom>
          <a:noFill/>
          <a:ln w="9525">
            <a:solidFill>
              <a:srgbClr val="66FF33"/>
            </a:solidFill>
            <a:round/>
            <a:headEnd/>
            <a:tailEnd/>
          </a:ln>
          <a:effectLst/>
        </p:spPr>
        <p:txBody>
          <a:bodyPr wrap="none" anchor="ctr"/>
          <a:lstStyle/>
          <a:p>
            <a:pPr algn="ctr"/>
            <a:endParaRPr lang="en-US">
              <a:solidFill>
                <a:schemeClr val="tx1"/>
              </a:solidFill>
            </a:endParaRPr>
          </a:p>
        </p:txBody>
      </p:sp>
      <p:sp>
        <p:nvSpPr>
          <p:cNvPr id="46086" name="Oval 6"/>
          <p:cNvSpPr>
            <a:spLocks noChangeArrowheads="1"/>
          </p:cNvSpPr>
          <p:nvPr/>
        </p:nvSpPr>
        <p:spPr bwMode="auto">
          <a:xfrm>
            <a:off x="4343400" y="4495800"/>
            <a:ext cx="990600" cy="304800"/>
          </a:xfrm>
          <a:prstGeom prst="ellipse">
            <a:avLst/>
          </a:prstGeom>
          <a:noFill/>
          <a:ln w="9525">
            <a:solidFill>
              <a:srgbClr val="FF6600"/>
            </a:solidFill>
            <a:round/>
            <a:headEnd/>
            <a:tailEnd/>
          </a:ln>
          <a:effectLst/>
        </p:spPr>
        <p:txBody>
          <a:bodyPr wrap="none" anchor="ctr"/>
          <a:lstStyle/>
          <a:p>
            <a:endParaRPr lang="en-US"/>
          </a:p>
        </p:txBody>
      </p:sp>
      <p:sp>
        <p:nvSpPr>
          <p:cNvPr id="46087" name="Oval 7"/>
          <p:cNvSpPr>
            <a:spLocks noChangeArrowheads="1"/>
          </p:cNvSpPr>
          <p:nvPr/>
        </p:nvSpPr>
        <p:spPr bwMode="auto">
          <a:xfrm>
            <a:off x="4343400" y="3733800"/>
            <a:ext cx="990600" cy="304800"/>
          </a:xfrm>
          <a:prstGeom prst="ellipse">
            <a:avLst/>
          </a:prstGeom>
          <a:noFill/>
          <a:ln w="9525">
            <a:solidFill>
              <a:srgbClr val="FF6600"/>
            </a:solidFill>
            <a:round/>
            <a:headEnd/>
            <a:tailEnd/>
          </a:ln>
          <a:effectLst/>
        </p:spPr>
        <p:txBody>
          <a:bodyPr wrap="none" anchor="ctr"/>
          <a:lstStyle/>
          <a:p>
            <a:endParaRPr lang="en-US"/>
          </a:p>
        </p:txBody>
      </p:sp>
      <p:sp>
        <p:nvSpPr>
          <p:cNvPr id="46088" name="Oval 8"/>
          <p:cNvSpPr>
            <a:spLocks noChangeArrowheads="1"/>
          </p:cNvSpPr>
          <p:nvPr/>
        </p:nvSpPr>
        <p:spPr bwMode="auto">
          <a:xfrm>
            <a:off x="4267200" y="4114800"/>
            <a:ext cx="1219200" cy="304800"/>
          </a:xfrm>
          <a:prstGeom prst="ellipse">
            <a:avLst/>
          </a:prstGeom>
          <a:noFill/>
          <a:ln w="9525">
            <a:solidFill>
              <a:srgbClr val="FF6600"/>
            </a:solidFill>
            <a:round/>
            <a:headEnd/>
            <a:tailEnd/>
          </a:ln>
          <a:effectLst/>
        </p:spPr>
        <p:txBody>
          <a:bodyPr wrap="none" anchor="ctr"/>
          <a:lstStyle/>
          <a:p>
            <a:endParaRPr lang="en-US"/>
          </a:p>
        </p:txBody>
      </p:sp>
      <p:sp>
        <p:nvSpPr>
          <p:cNvPr id="46090" name="Rectangle 10"/>
          <p:cNvSpPr>
            <a:spLocks noChangeArrowheads="1"/>
          </p:cNvSpPr>
          <p:nvPr/>
        </p:nvSpPr>
        <p:spPr bwMode="auto">
          <a:xfrm>
            <a:off x="4114800" y="5257800"/>
            <a:ext cx="1524000" cy="1524000"/>
          </a:xfrm>
          <a:prstGeom prst="rect">
            <a:avLst/>
          </a:prstGeom>
          <a:noFill/>
          <a:ln w="9525">
            <a:solidFill>
              <a:schemeClr val="tx1"/>
            </a:solidFill>
            <a:miter lim="800000"/>
            <a:headEnd/>
            <a:tailEnd/>
          </a:ln>
          <a:effectLst/>
        </p:spPr>
        <p:txBody>
          <a:bodyPr wrap="none" anchor="ctr"/>
          <a:lstStyle/>
          <a:p>
            <a:endParaRPr lang="en-US"/>
          </a:p>
        </p:txBody>
      </p:sp>
      <p:sp>
        <p:nvSpPr>
          <p:cNvPr id="46091" name="Oval 11"/>
          <p:cNvSpPr>
            <a:spLocks noChangeArrowheads="1"/>
          </p:cNvSpPr>
          <p:nvPr/>
        </p:nvSpPr>
        <p:spPr bwMode="auto">
          <a:xfrm>
            <a:off x="4191000" y="5334000"/>
            <a:ext cx="1295400" cy="1371600"/>
          </a:xfrm>
          <a:prstGeom prst="ellipse">
            <a:avLst/>
          </a:prstGeom>
          <a:noFill/>
          <a:ln w="9525">
            <a:solidFill>
              <a:srgbClr val="66FF33"/>
            </a:solidFill>
            <a:round/>
            <a:headEnd/>
            <a:tailEnd/>
          </a:ln>
          <a:effectLst/>
        </p:spPr>
        <p:txBody>
          <a:bodyPr wrap="none" anchor="ctr"/>
          <a:lstStyle/>
          <a:p>
            <a:pPr algn="ctr"/>
            <a:endParaRPr lang="en-US">
              <a:solidFill>
                <a:schemeClr val="tx1"/>
              </a:solidFill>
            </a:endParaRPr>
          </a:p>
        </p:txBody>
      </p:sp>
      <p:sp>
        <p:nvSpPr>
          <p:cNvPr id="46092" name="Oval 12"/>
          <p:cNvSpPr>
            <a:spLocks noChangeArrowheads="1"/>
          </p:cNvSpPr>
          <p:nvPr/>
        </p:nvSpPr>
        <p:spPr bwMode="auto">
          <a:xfrm rot="2004867">
            <a:off x="4191000" y="6172200"/>
            <a:ext cx="990600" cy="304800"/>
          </a:xfrm>
          <a:prstGeom prst="ellipse">
            <a:avLst/>
          </a:prstGeom>
          <a:noFill/>
          <a:ln w="9525">
            <a:solidFill>
              <a:srgbClr val="FF6600"/>
            </a:solidFill>
            <a:round/>
            <a:headEnd/>
            <a:tailEnd/>
          </a:ln>
          <a:effectLst/>
        </p:spPr>
        <p:txBody>
          <a:bodyPr wrap="none" anchor="ctr"/>
          <a:lstStyle/>
          <a:p>
            <a:endParaRPr lang="en-US"/>
          </a:p>
        </p:txBody>
      </p:sp>
      <p:sp>
        <p:nvSpPr>
          <p:cNvPr id="46093" name="Oval 13"/>
          <p:cNvSpPr>
            <a:spLocks noChangeArrowheads="1"/>
          </p:cNvSpPr>
          <p:nvPr/>
        </p:nvSpPr>
        <p:spPr bwMode="auto">
          <a:xfrm rot="1972739">
            <a:off x="4572000" y="5562600"/>
            <a:ext cx="990600" cy="304800"/>
          </a:xfrm>
          <a:prstGeom prst="ellipse">
            <a:avLst/>
          </a:prstGeom>
          <a:noFill/>
          <a:ln w="9525">
            <a:solidFill>
              <a:srgbClr val="FF6600"/>
            </a:solidFill>
            <a:round/>
            <a:headEnd/>
            <a:tailEnd/>
          </a:ln>
          <a:effectLst/>
        </p:spPr>
        <p:txBody>
          <a:bodyPr wrap="none" anchor="ctr"/>
          <a:lstStyle/>
          <a:p>
            <a:endParaRPr lang="en-US"/>
          </a:p>
        </p:txBody>
      </p:sp>
      <p:sp>
        <p:nvSpPr>
          <p:cNvPr id="46094" name="Oval 14"/>
          <p:cNvSpPr>
            <a:spLocks noChangeArrowheads="1"/>
          </p:cNvSpPr>
          <p:nvPr/>
        </p:nvSpPr>
        <p:spPr bwMode="auto">
          <a:xfrm rot="1924549">
            <a:off x="4267200" y="5867400"/>
            <a:ext cx="1219200" cy="304800"/>
          </a:xfrm>
          <a:prstGeom prst="ellipse">
            <a:avLst/>
          </a:prstGeom>
          <a:noFill/>
          <a:ln w="9525">
            <a:solidFill>
              <a:srgbClr val="FF6600"/>
            </a:solidFill>
            <a:round/>
            <a:headEnd/>
            <a:tailEnd/>
          </a:ln>
          <a:effectLst/>
        </p:spPr>
        <p:txBody>
          <a:bodyPr wrap="none" anchor="ctr"/>
          <a:lstStyle/>
          <a:p>
            <a:endParaRPr lang="en-US"/>
          </a:p>
        </p:txBody>
      </p:sp>
      <p:sp>
        <p:nvSpPr>
          <p:cNvPr id="46095" name="Rectangle 15"/>
          <p:cNvSpPr>
            <a:spLocks noChangeArrowheads="1"/>
          </p:cNvSpPr>
          <p:nvPr/>
        </p:nvSpPr>
        <p:spPr bwMode="auto">
          <a:xfrm>
            <a:off x="4114800" y="1752600"/>
            <a:ext cx="1524000" cy="1524000"/>
          </a:xfrm>
          <a:prstGeom prst="rect">
            <a:avLst/>
          </a:prstGeom>
          <a:noFill/>
          <a:ln w="9525">
            <a:solidFill>
              <a:schemeClr val="tx1"/>
            </a:solidFill>
            <a:miter lim="800000"/>
            <a:headEnd/>
            <a:tailEnd/>
          </a:ln>
          <a:effectLst/>
        </p:spPr>
        <p:txBody>
          <a:bodyPr wrap="none" anchor="ctr"/>
          <a:lstStyle/>
          <a:p>
            <a:endParaRPr lang="en-US"/>
          </a:p>
        </p:txBody>
      </p:sp>
      <p:sp>
        <p:nvSpPr>
          <p:cNvPr id="46096" name="Oval 16"/>
          <p:cNvSpPr>
            <a:spLocks noChangeArrowheads="1"/>
          </p:cNvSpPr>
          <p:nvPr/>
        </p:nvSpPr>
        <p:spPr bwMode="auto">
          <a:xfrm>
            <a:off x="4191000" y="1828800"/>
            <a:ext cx="1295400" cy="1371600"/>
          </a:xfrm>
          <a:prstGeom prst="ellipse">
            <a:avLst/>
          </a:prstGeom>
          <a:noFill/>
          <a:ln w="9525">
            <a:solidFill>
              <a:srgbClr val="66FF33"/>
            </a:solidFill>
            <a:round/>
            <a:headEnd/>
            <a:tailEnd/>
          </a:ln>
          <a:effectLst/>
        </p:spPr>
        <p:txBody>
          <a:bodyPr wrap="none" anchor="ctr"/>
          <a:lstStyle/>
          <a:p>
            <a:pPr algn="ctr"/>
            <a:endParaRPr lang="en-US">
              <a:solidFill>
                <a:srgbClr val="66FF33"/>
              </a:solidFill>
            </a:endParaRPr>
          </a:p>
        </p:txBody>
      </p:sp>
      <p:sp>
        <p:nvSpPr>
          <p:cNvPr id="46097" name="Oval 17"/>
          <p:cNvSpPr>
            <a:spLocks noChangeArrowheads="1"/>
          </p:cNvSpPr>
          <p:nvPr/>
        </p:nvSpPr>
        <p:spPr bwMode="auto">
          <a:xfrm rot="-1833358">
            <a:off x="4495800" y="2667000"/>
            <a:ext cx="990600" cy="304800"/>
          </a:xfrm>
          <a:prstGeom prst="ellipse">
            <a:avLst/>
          </a:prstGeom>
          <a:noFill/>
          <a:ln w="9525">
            <a:solidFill>
              <a:srgbClr val="FF6600"/>
            </a:solidFill>
            <a:round/>
            <a:headEnd/>
            <a:tailEnd/>
          </a:ln>
          <a:effectLst/>
        </p:spPr>
        <p:txBody>
          <a:bodyPr wrap="none" anchor="ctr"/>
          <a:lstStyle/>
          <a:p>
            <a:endParaRPr lang="en-US"/>
          </a:p>
        </p:txBody>
      </p:sp>
      <p:sp>
        <p:nvSpPr>
          <p:cNvPr id="46098" name="Oval 18"/>
          <p:cNvSpPr>
            <a:spLocks noChangeArrowheads="1"/>
          </p:cNvSpPr>
          <p:nvPr/>
        </p:nvSpPr>
        <p:spPr bwMode="auto">
          <a:xfrm rot="-1833358">
            <a:off x="4191000" y="2057400"/>
            <a:ext cx="990600" cy="304800"/>
          </a:xfrm>
          <a:prstGeom prst="ellipse">
            <a:avLst/>
          </a:prstGeom>
          <a:noFill/>
          <a:ln w="9525">
            <a:solidFill>
              <a:srgbClr val="FF6600"/>
            </a:solidFill>
            <a:round/>
            <a:headEnd/>
            <a:tailEnd/>
          </a:ln>
          <a:effectLst/>
        </p:spPr>
        <p:txBody>
          <a:bodyPr wrap="none" anchor="ctr"/>
          <a:lstStyle/>
          <a:p>
            <a:endParaRPr lang="en-US"/>
          </a:p>
        </p:txBody>
      </p:sp>
      <p:sp>
        <p:nvSpPr>
          <p:cNvPr id="46099" name="Oval 19"/>
          <p:cNvSpPr>
            <a:spLocks noChangeArrowheads="1"/>
          </p:cNvSpPr>
          <p:nvPr/>
        </p:nvSpPr>
        <p:spPr bwMode="auto">
          <a:xfrm rot="-1833358">
            <a:off x="4232275" y="2351088"/>
            <a:ext cx="1219200" cy="304800"/>
          </a:xfrm>
          <a:prstGeom prst="ellipse">
            <a:avLst/>
          </a:prstGeom>
          <a:noFill/>
          <a:ln w="9525">
            <a:solidFill>
              <a:srgbClr val="FF6600"/>
            </a:solidFill>
            <a:round/>
            <a:headEnd/>
            <a:tailEnd/>
          </a:ln>
          <a:effectLst/>
        </p:spPr>
        <p:txBody>
          <a:bodyPr wrap="none" anchor="ctr"/>
          <a:lstStyle/>
          <a:p>
            <a:endParaRPr lang="en-US"/>
          </a:p>
        </p:txBody>
      </p:sp>
      <p:sp>
        <p:nvSpPr>
          <p:cNvPr id="46100" name="Rectangle 20"/>
          <p:cNvSpPr>
            <a:spLocks noChangeArrowheads="1"/>
          </p:cNvSpPr>
          <p:nvPr/>
        </p:nvSpPr>
        <p:spPr bwMode="auto">
          <a:xfrm>
            <a:off x="6781800" y="1752600"/>
            <a:ext cx="1524000" cy="1524000"/>
          </a:xfrm>
          <a:prstGeom prst="rect">
            <a:avLst/>
          </a:prstGeom>
          <a:noFill/>
          <a:ln w="9525">
            <a:solidFill>
              <a:schemeClr val="tx1"/>
            </a:solidFill>
            <a:miter lim="800000"/>
            <a:headEnd/>
            <a:tailEnd/>
          </a:ln>
          <a:effectLst/>
        </p:spPr>
        <p:txBody>
          <a:bodyPr wrap="none" anchor="ctr"/>
          <a:lstStyle/>
          <a:p>
            <a:endParaRPr lang="en-US"/>
          </a:p>
        </p:txBody>
      </p:sp>
      <p:sp>
        <p:nvSpPr>
          <p:cNvPr id="46102" name="Oval 22"/>
          <p:cNvSpPr>
            <a:spLocks noChangeArrowheads="1"/>
          </p:cNvSpPr>
          <p:nvPr/>
        </p:nvSpPr>
        <p:spPr bwMode="auto">
          <a:xfrm rot="-1190630">
            <a:off x="6905625" y="2609850"/>
            <a:ext cx="990600" cy="304800"/>
          </a:xfrm>
          <a:prstGeom prst="ellipse">
            <a:avLst/>
          </a:prstGeom>
          <a:noFill/>
          <a:ln w="9525">
            <a:solidFill>
              <a:srgbClr val="FF6600"/>
            </a:solidFill>
            <a:round/>
            <a:headEnd/>
            <a:tailEnd/>
          </a:ln>
          <a:effectLst/>
        </p:spPr>
        <p:txBody>
          <a:bodyPr wrap="none" anchor="ctr"/>
          <a:lstStyle/>
          <a:p>
            <a:endParaRPr lang="en-US"/>
          </a:p>
        </p:txBody>
      </p:sp>
      <p:sp>
        <p:nvSpPr>
          <p:cNvPr id="46103" name="Oval 23"/>
          <p:cNvSpPr>
            <a:spLocks noChangeArrowheads="1"/>
          </p:cNvSpPr>
          <p:nvPr/>
        </p:nvSpPr>
        <p:spPr bwMode="auto">
          <a:xfrm rot="-1104962">
            <a:off x="7162800" y="2209800"/>
            <a:ext cx="990600" cy="304800"/>
          </a:xfrm>
          <a:prstGeom prst="ellipse">
            <a:avLst/>
          </a:prstGeom>
          <a:noFill/>
          <a:ln w="9525">
            <a:solidFill>
              <a:srgbClr val="FF6600"/>
            </a:solidFill>
            <a:round/>
            <a:headEnd/>
            <a:tailEnd/>
          </a:ln>
          <a:effectLst/>
        </p:spPr>
        <p:txBody>
          <a:bodyPr wrap="none" anchor="ctr"/>
          <a:lstStyle/>
          <a:p>
            <a:endParaRPr lang="en-US"/>
          </a:p>
        </p:txBody>
      </p:sp>
      <p:sp>
        <p:nvSpPr>
          <p:cNvPr id="46104" name="Oval 24"/>
          <p:cNvSpPr>
            <a:spLocks noChangeArrowheads="1"/>
          </p:cNvSpPr>
          <p:nvPr/>
        </p:nvSpPr>
        <p:spPr bwMode="auto">
          <a:xfrm rot="-1833358">
            <a:off x="6738938" y="2233613"/>
            <a:ext cx="1524000" cy="685800"/>
          </a:xfrm>
          <a:prstGeom prst="ellipse">
            <a:avLst/>
          </a:prstGeom>
          <a:noFill/>
          <a:ln w="9525">
            <a:solidFill>
              <a:srgbClr val="66FF33"/>
            </a:solidFill>
            <a:round/>
            <a:headEnd/>
            <a:tailEnd/>
          </a:ln>
          <a:effectLst/>
        </p:spPr>
        <p:txBody>
          <a:bodyPr wrap="none" anchor="ctr"/>
          <a:lstStyle/>
          <a:p>
            <a:endParaRPr lang="en-US"/>
          </a:p>
        </p:txBody>
      </p:sp>
      <p:sp>
        <p:nvSpPr>
          <p:cNvPr id="46105" name="Rectangle 25"/>
          <p:cNvSpPr>
            <a:spLocks noChangeArrowheads="1"/>
          </p:cNvSpPr>
          <p:nvPr/>
        </p:nvSpPr>
        <p:spPr bwMode="auto">
          <a:xfrm>
            <a:off x="6781800" y="3505200"/>
            <a:ext cx="1524000" cy="1524000"/>
          </a:xfrm>
          <a:prstGeom prst="rect">
            <a:avLst/>
          </a:prstGeom>
          <a:noFill/>
          <a:ln w="9525">
            <a:solidFill>
              <a:schemeClr val="tx1"/>
            </a:solidFill>
            <a:miter lim="800000"/>
            <a:headEnd/>
            <a:tailEnd/>
          </a:ln>
          <a:effectLst/>
        </p:spPr>
        <p:txBody>
          <a:bodyPr wrap="none" anchor="ctr"/>
          <a:lstStyle/>
          <a:p>
            <a:endParaRPr lang="en-US"/>
          </a:p>
        </p:txBody>
      </p:sp>
      <p:sp>
        <p:nvSpPr>
          <p:cNvPr id="46106" name="Oval 26"/>
          <p:cNvSpPr>
            <a:spLocks noChangeArrowheads="1"/>
          </p:cNvSpPr>
          <p:nvPr/>
        </p:nvSpPr>
        <p:spPr bwMode="auto">
          <a:xfrm rot="-259994">
            <a:off x="6916738" y="4419600"/>
            <a:ext cx="322262" cy="339725"/>
          </a:xfrm>
          <a:prstGeom prst="ellipse">
            <a:avLst/>
          </a:prstGeom>
          <a:noFill/>
          <a:ln w="9525">
            <a:solidFill>
              <a:srgbClr val="FF6600"/>
            </a:solidFill>
            <a:round/>
            <a:headEnd/>
            <a:tailEnd/>
          </a:ln>
          <a:effectLst/>
        </p:spPr>
        <p:txBody>
          <a:bodyPr wrap="none" anchor="ctr"/>
          <a:lstStyle/>
          <a:p>
            <a:endParaRPr lang="en-US"/>
          </a:p>
        </p:txBody>
      </p:sp>
      <p:sp>
        <p:nvSpPr>
          <p:cNvPr id="46108" name="Oval 28"/>
          <p:cNvSpPr>
            <a:spLocks noChangeArrowheads="1"/>
          </p:cNvSpPr>
          <p:nvPr/>
        </p:nvSpPr>
        <p:spPr bwMode="auto">
          <a:xfrm rot="-1833358">
            <a:off x="6781800" y="3962400"/>
            <a:ext cx="1524000" cy="685800"/>
          </a:xfrm>
          <a:prstGeom prst="ellipse">
            <a:avLst/>
          </a:prstGeom>
          <a:noFill/>
          <a:ln w="9525">
            <a:solidFill>
              <a:srgbClr val="66FF33"/>
            </a:solidFill>
            <a:round/>
            <a:headEnd/>
            <a:tailEnd/>
          </a:ln>
          <a:effectLst/>
        </p:spPr>
        <p:txBody>
          <a:bodyPr wrap="none" anchor="ctr"/>
          <a:lstStyle/>
          <a:p>
            <a:endParaRPr lang="en-US"/>
          </a:p>
        </p:txBody>
      </p:sp>
      <p:sp>
        <p:nvSpPr>
          <p:cNvPr id="46113" name="Oval 33"/>
          <p:cNvSpPr>
            <a:spLocks noChangeArrowheads="1"/>
          </p:cNvSpPr>
          <p:nvPr/>
        </p:nvSpPr>
        <p:spPr bwMode="auto">
          <a:xfrm rot="-259994">
            <a:off x="7831138" y="3886200"/>
            <a:ext cx="322262" cy="339725"/>
          </a:xfrm>
          <a:prstGeom prst="ellipse">
            <a:avLst/>
          </a:prstGeom>
          <a:noFill/>
          <a:ln w="9525">
            <a:solidFill>
              <a:srgbClr val="FF6600"/>
            </a:solidFill>
            <a:round/>
            <a:headEnd/>
            <a:tailEnd/>
          </a:ln>
          <a:effectLst/>
        </p:spPr>
        <p:txBody>
          <a:bodyPr wrap="none" anchor="ctr"/>
          <a:lstStyle/>
          <a:p>
            <a:endParaRPr lang="en-US"/>
          </a:p>
        </p:txBody>
      </p:sp>
      <p:sp>
        <p:nvSpPr>
          <p:cNvPr id="46114" name="Oval 34"/>
          <p:cNvSpPr>
            <a:spLocks noChangeArrowheads="1"/>
          </p:cNvSpPr>
          <p:nvPr/>
        </p:nvSpPr>
        <p:spPr bwMode="auto">
          <a:xfrm rot="-259994">
            <a:off x="7467600" y="3967163"/>
            <a:ext cx="533400" cy="492125"/>
          </a:xfrm>
          <a:prstGeom prst="ellipse">
            <a:avLst/>
          </a:prstGeom>
          <a:noFill/>
          <a:ln w="9525">
            <a:solidFill>
              <a:srgbClr val="FF6600"/>
            </a:solidFill>
            <a:round/>
            <a:headEnd/>
            <a:tailEnd/>
          </a:ln>
          <a:effectLst/>
        </p:spPr>
        <p:txBody>
          <a:bodyPr wrap="none" anchor="ctr"/>
          <a:lstStyle/>
          <a:p>
            <a:endParaRPr lang="en-US"/>
          </a:p>
        </p:txBody>
      </p:sp>
      <p:sp>
        <p:nvSpPr>
          <p:cNvPr id="46115" name="Oval 35"/>
          <p:cNvSpPr>
            <a:spLocks noChangeArrowheads="1"/>
          </p:cNvSpPr>
          <p:nvPr/>
        </p:nvSpPr>
        <p:spPr bwMode="auto">
          <a:xfrm rot="-259994">
            <a:off x="7096125" y="4162425"/>
            <a:ext cx="533400" cy="520700"/>
          </a:xfrm>
          <a:prstGeom prst="ellipse">
            <a:avLst/>
          </a:prstGeom>
          <a:noFill/>
          <a:ln w="9525">
            <a:solidFill>
              <a:srgbClr val="FF6600"/>
            </a:solidFill>
            <a:round/>
            <a:headEnd/>
            <a:tailEnd/>
          </a:ln>
          <a:effectLst/>
        </p:spPr>
        <p:txBody>
          <a:bodyPr wrap="none" anchor="ctr"/>
          <a:lstStyle/>
          <a:p>
            <a:endParaRPr lang="en-US"/>
          </a:p>
        </p:txBody>
      </p:sp>
      <p:sp>
        <p:nvSpPr>
          <p:cNvPr id="46116" name="Rectangle 36"/>
          <p:cNvSpPr>
            <a:spLocks noChangeArrowheads="1"/>
          </p:cNvSpPr>
          <p:nvPr/>
        </p:nvSpPr>
        <p:spPr bwMode="auto">
          <a:xfrm>
            <a:off x="6781800" y="5257800"/>
            <a:ext cx="1524000" cy="1524000"/>
          </a:xfrm>
          <a:prstGeom prst="rect">
            <a:avLst/>
          </a:prstGeom>
          <a:noFill/>
          <a:ln w="9525">
            <a:solidFill>
              <a:schemeClr val="tx1"/>
            </a:solidFill>
            <a:miter lim="800000"/>
            <a:headEnd/>
            <a:tailEnd/>
          </a:ln>
          <a:effectLst/>
        </p:spPr>
        <p:txBody>
          <a:bodyPr wrap="none" anchor="ctr"/>
          <a:lstStyle/>
          <a:p>
            <a:endParaRPr lang="en-US"/>
          </a:p>
        </p:txBody>
      </p:sp>
      <p:sp>
        <p:nvSpPr>
          <p:cNvPr id="46118" name="Oval 38"/>
          <p:cNvSpPr>
            <a:spLocks noChangeArrowheads="1"/>
          </p:cNvSpPr>
          <p:nvPr/>
        </p:nvSpPr>
        <p:spPr bwMode="auto">
          <a:xfrm rot="1544258">
            <a:off x="7618413" y="5648325"/>
            <a:ext cx="525462" cy="304800"/>
          </a:xfrm>
          <a:prstGeom prst="ellipse">
            <a:avLst/>
          </a:prstGeom>
          <a:noFill/>
          <a:ln w="9525">
            <a:solidFill>
              <a:srgbClr val="FF6600"/>
            </a:solidFill>
            <a:round/>
            <a:headEnd/>
            <a:tailEnd/>
          </a:ln>
          <a:effectLst/>
        </p:spPr>
        <p:txBody>
          <a:bodyPr wrap="none" anchor="ctr"/>
          <a:lstStyle/>
          <a:p>
            <a:endParaRPr lang="en-US"/>
          </a:p>
        </p:txBody>
      </p:sp>
      <p:sp>
        <p:nvSpPr>
          <p:cNvPr id="46119" name="Oval 39"/>
          <p:cNvSpPr>
            <a:spLocks noChangeArrowheads="1"/>
          </p:cNvSpPr>
          <p:nvPr/>
        </p:nvSpPr>
        <p:spPr bwMode="auto">
          <a:xfrm rot="-1833358">
            <a:off x="6738938" y="5738813"/>
            <a:ext cx="1524000" cy="685800"/>
          </a:xfrm>
          <a:prstGeom prst="ellipse">
            <a:avLst/>
          </a:prstGeom>
          <a:noFill/>
          <a:ln w="9525">
            <a:solidFill>
              <a:srgbClr val="66FF33"/>
            </a:solidFill>
            <a:round/>
            <a:headEnd/>
            <a:tailEnd/>
          </a:ln>
          <a:effectLst/>
        </p:spPr>
        <p:txBody>
          <a:bodyPr wrap="none" anchor="ctr"/>
          <a:lstStyle/>
          <a:p>
            <a:endParaRPr lang="en-US"/>
          </a:p>
        </p:txBody>
      </p:sp>
      <p:sp>
        <p:nvSpPr>
          <p:cNvPr id="46120" name="Oval 40"/>
          <p:cNvSpPr>
            <a:spLocks noChangeArrowheads="1"/>
          </p:cNvSpPr>
          <p:nvPr/>
        </p:nvSpPr>
        <p:spPr bwMode="auto">
          <a:xfrm rot="1473322">
            <a:off x="7172325" y="5895975"/>
            <a:ext cx="685800" cy="304800"/>
          </a:xfrm>
          <a:prstGeom prst="ellipse">
            <a:avLst/>
          </a:prstGeom>
          <a:noFill/>
          <a:ln w="9525">
            <a:solidFill>
              <a:srgbClr val="FF6600"/>
            </a:solidFill>
            <a:round/>
            <a:headEnd/>
            <a:tailEnd/>
          </a:ln>
          <a:effectLst/>
        </p:spPr>
        <p:txBody>
          <a:bodyPr wrap="none" anchor="ctr"/>
          <a:lstStyle/>
          <a:p>
            <a:endParaRPr lang="en-US"/>
          </a:p>
        </p:txBody>
      </p:sp>
      <p:sp>
        <p:nvSpPr>
          <p:cNvPr id="46121" name="Oval 41"/>
          <p:cNvSpPr>
            <a:spLocks noChangeArrowheads="1"/>
          </p:cNvSpPr>
          <p:nvPr/>
        </p:nvSpPr>
        <p:spPr bwMode="auto">
          <a:xfrm rot="1656215">
            <a:off x="6934200" y="6172200"/>
            <a:ext cx="525463" cy="304800"/>
          </a:xfrm>
          <a:prstGeom prst="ellipse">
            <a:avLst/>
          </a:prstGeom>
          <a:noFill/>
          <a:ln w="9525">
            <a:solidFill>
              <a:srgbClr val="FF6600"/>
            </a:solidFill>
            <a:round/>
            <a:headEnd/>
            <a:tailEnd/>
          </a:ln>
          <a:effectLst/>
        </p:spPr>
        <p:txBody>
          <a:bodyPr wrap="none" anchor="ctr"/>
          <a:lstStyle/>
          <a:p>
            <a:endParaRPr lang="en-US"/>
          </a:p>
        </p:txBody>
      </p:sp>
      <p:sp>
        <p:nvSpPr>
          <p:cNvPr id="46122" name="Rectangle 42"/>
          <p:cNvSpPr>
            <a:spLocks noChangeArrowheads="1"/>
          </p:cNvSpPr>
          <p:nvPr/>
        </p:nvSpPr>
        <p:spPr bwMode="auto">
          <a:xfrm>
            <a:off x="1490663" y="5257800"/>
            <a:ext cx="1524000" cy="1524000"/>
          </a:xfrm>
          <a:prstGeom prst="rect">
            <a:avLst/>
          </a:prstGeom>
          <a:noFill/>
          <a:ln w="9525">
            <a:solidFill>
              <a:schemeClr val="tx1"/>
            </a:solidFill>
            <a:miter lim="800000"/>
            <a:headEnd/>
            <a:tailEnd/>
          </a:ln>
          <a:effectLst/>
        </p:spPr>
        <p:txBody>
          <a:bodyPr wrap="none" anchor="ctr"/>
          <a:lstStyle/>
          <a:p>
            <a:endParaRPr lang="en-US"/>
          </a:p>
        </p:txBody>
      </p:sp>
      <p:sp>
        <p:nvSpPr>
          <p:cNvPr id="46123" name="Oval 43"/>
          <p:cNvSpPr>
            <a:spLocks noChangeArrowheads="1"/>
          </p:cNvSpPr>
          <p:nvPr/>
        </p:nvSpPr>
        <p:spPr bwMode="auto">
          <a:xfrm rot="1420516">
            <a:off x="1828800" y="6019800"/>
            <a:ext cx="990600" cy="304800"/>
          </a:xfrm>
          <a:prstGeom prst="ellipse">
            <a:avLst/>
          </a:prstGeom>
          <a:noFill/>
          <a:ln w="9525">
            <a:solidFill>
              <a:srgbClr val="FF6600"/>
            </a:solidFill>
            <a:round/>
            <a:headEnd/>
            <a:tailEnd/>
          </a:ln>
          <a:effectLst/>
        </p:spPr>
        <p:txBody>
          <a:bodyPr wrap="none" anchor="ctr"/>
          <a:lstStyle/>
          <a:p>
            <a:endParaRPr lang="en-US"/>
          </a:p>
        </p:txBody>
      </p:sp>
      <p:sp>
        <p:nvSpPr>
          <p:cNvPr id="46124" name="Oval 44"/>
          <p:cNvSpPr>
            <a:spLocks noChangeArrowheads="1"/>
          </p:cNvSpPr>
          <p:nvPr/>
        </p:nvSpPr>
        <p:spPr bwMode="auto">
          <a:xfrm rot="1481355">
            <a:off x="1590675" y="5591175"/>
            <a:ext cx="990600" cy="304800"/>
          </a:xfrm>
          <a:prstGeom prst="ellipse">
            <a:avLst/>
          </a:prstGeom>
          <a:noFill/>
          <a:ln w="9525">
            <a:solidFill>
              <a:srgbClr val="FF6600"/>
            </a:solidFill>
            <a:round/>
            <a:headEnd/>
            <a:tailEnd/>
          </a:ln>
          <a:effectLst/>
        </p:spPr>
        <p:txBody>
          <a:bodyPr wrap="none" anchor="ctr"/>
          <a:lstStyle/>
          <a:p>
            <a:endParaRPr lang="en-US"/>
          </a:p>
        </p:txBody>
      </p:sp>
      <p:sp>
        <p:nvSpPr>
          <p:cNvPr id="46125" name="Oval 45"/>
          <p:cNvSpPr>
            <a:spLocks noChangeArrowheads="1"/>
          </p:cNvSpPr>
          <p:nvPr/>
        </p:nvSpPr>
        <p:spPr bwMode="auto">
          <a:xfrm rot="2122421">
            <a:off x="1447800" y="5638800"/>
            <a:ext cx="1524000" cy="685800"/>
          </a:xfrm>
          <a:prstGeom prst="ellipse">
            <a:avLst/>
          </a:prstGeom>
          <a:noFill/>
          <a:ln w="9525">
            <a:solidFill>
              <a:srgbClr val="66FF33"/>
            </a:solidFill>
            <a:round/>
            <a:headEnd/>
            <a:tailEnd/>
          </a:ln>
          <a:effectLst/>
        </p:spPr>
        <p:txBody>
          <a:bodyPr wrap="none" anchor="ctr"/>
          <a:lstStyle/>
          <a:p>
            <a:endParaRPr lang="en-US"/>
          </a:p>
        </p:txBody>
      </p:sp>
      <p:sp>
        <p:nvSpPr>
          <p:cNvPr id="46126" name="Rectangle 46"/>
          <p:cNvSpPr>
            <a:spLocks noChangeArrowheads="1"/>
          </p:cNvSpPr>
          <p:nvPr/>
        </p:nvSpPr>
        <p:spPr bwMode="auto">
          <a:xfrm>
            <a:off x="1524000" y="3505200"/>
            <a:ext cx="1524000" cy="1524000"/>
          </a:xfrm>
          <a:prstGeom prst="rect">
            <a:avLst/>
          </a:prstGeom>
          <a:noFill/>
          <a:ln w="9525">
            <a:solidFill>
              <a:schemeClr val="tx1"/>
            </a:solidFill>
            <a:miter lim="800000"/>
            <a:headEnd/>
            <a:tailEnd/>
          </a:ln>
          <a:effectLst/>
        </p:spPr>
        <p:txBody>
          <a:bodyPr wrap="none" anchor="ctr"/>
          <a:lstStyle/>
          <a:p>
            <a:endParaRPr lang="en-US"/>
          </a:p>
        </p:txBody>
      </p:sp>
      <p:sp>
        <p:nvSpPr>
          <p:cNvPr id="46127" name="Oval 47"/>
          <p:cNvSpPr>
            <a:spLocks noChangeArrowheads="1"/>
          </p:cNvSpPr>
          <p:nvPr/>
        </p:nvSpPr>
        <p:spPr bwMode="auto">
          <a:xfrm rot="-259994">
            <a:off x="2514600" y="4419600"/>
            <a:ext cx="322263" cy="339725"/>
          </a:xfrm>
          <a:prstGeom prst="ellipse">
            <a:avLst/>
          </a:prstGeom>
          <a:noFill/>
          <a:ln w="9525">
            <a:solidFill>
              <a:srgbClr val="FF6600"/>
            </a:solidFill>
            <a:round/>
            <a:headEnd/>
            <a:tailEnd/>
          </a:ln>
          <a:effectLst/>
        </p:spPr>
        <p:txBody>
          <a:bodyPr wrap="none" anchor="ctr"/>
          <a:lstStyle/>
          <a:p>
            <a:endParaRPr lang="en-US"/>
          </a:p>
        </p:txBody>
      </p:sp>
      <p:sp>
        <p:nvSpPr>
          <p:cNvPr id="46128" name="Oval 48"/>
          <p:cNvSpPr>
            <a:spLocks noChangeArrowheads="1"/>
          </p:cNvSpPr>
          <p:nvPr/>
        </p:nvSpPr>
        <p:spPr bwMode="auto">
          <a:xfrm rot="2072356">
            <a:off x="1524000" y="3962400"/>
            <a:ext cx="1524000" cy="685800"/>
          </a:xfrm>
          <a:prstGeom prst="ellipse">
            <a:avLst/>
          </a:prstGeom>
          <a:noFill/>
          <a:ln w="9525">
            <a:solidFill>
              <a:srgbClr val="66FF33"/>
            </a:solidFill>
            <a:round/>
            <a:headEnd/>
            <a:tailEnd/>
          </a:ln>
          <a:effectLst/>
        </p:spPr>
        <p:txBody>
          <a:bodyPr wrap="none" anchor="ctr"/>
          <a:lstStyle/>
          <a:p>
            <a:endParaRPr lang="en-US"/>
          </a:p>
        </p:txBody>
      </p:sp>
      <p:sp>
        <p:nvSpPr>
          <p:cNvPr id="46129" name="Oval 49"/>
          <p:cNvSpPr>
            <a:spLocks noChangeArrowheads="1"/>
          </p:cNvSpPr>
          <p:nvPr/>
        </p:nvSpPr>
        <p:spPr bwMode="auto">
          <a:xfrm rot="-259994">
            <a:off x="1676400" y="3810000"/>
            <a:ext cx="322263" cy="339725"/>
          </a:xfrm>
          <a:prstGeom prst="ellipse">
            <a:avLst/>
          </a:prstGeom>
          <a:noFill/>
          <a:ln w="9525">
            <a:solidFill>
              <a:srgbClr val="FF6600"/>
            </a:solidFill>
            <a:round/>
            <a:headEnd/>
            <a:tailEnd/>
          </a:ln>
          <a:effectLst/>
        </p:spPr>
        <p:txBody>
          <a:bodyPr wrap="none" anchor="ctr"/>
          <a:lstStyle/>
          <a:p>
            <a:endParaRPr lang="en-US"/>
          </a:p>
        </p:txBody>
      </p:sp>
      <p:sp>
        <p:nvSpPr>
          <p:cNvPr id="46130" name="Oval 50"/>
          <p:cNvSpPr>
            <a:spLocks noChangeArrowheads="1"/>
          </p:cNvSpPr>
          <p:nvPr/>
        </p:nvSpPr>
        <p:spPr bwMode="auto">
          <a:xfrm rot="-259994">
            <a:off x="2133600" y="4114800"/>
            <a:ext cx="533400" cy="492125"/>
          </a:xfrm>
          <a:prstGeom prst="ellipse">
            <a:avLst/>
          </a:prstGeom>
          <a:noFill/>
          <a:ln w="9525">
            <a:solidFill>
              <a:srgbClr val="FF6600"/>
            </a:solidFill>
            <a:round/>
            <a:headEnd/>
            <a:tailEnd/>
          </a:ln>
          <a:effectLst/>
        </p:spPr>
        <p:txBody>
          <a:bodyPr wrap="none" anchor="ctr"/>
          <a:lstStyle/>
          <a:p>
            <a:endParaRPr lang="en-US"/>
          </a:p>
        </p:txBody>
      </p:sp>
      <p:sp>
        <p:nvSpPr>
          <p:cNvPr id="46131" name="Oval 51"/>
          <p:cNvSpPr>
            <a:spLocks noChangeArrowheads="1"/>
          </p:cNvSpPr>
          <p:nvPr/>
        </p:nvSpPr>
        <p:spPr bwMode="auto">
          <a:xfrm rot="-259994">
            <a:off x="1828800" y="3886200"/>
            <a:ext cx="533400" cy="520700"/>
          </a:xfrm>
          <a:prstGeom prst="ellipse">
            <a:avLst/>
          </a:prstGeom>
          <a:noFill/>
          <a:ln w="9525">
            <a:solidFill>
              <a:srgbClr val="FF6600"/>
            </a:solidFill>
            <a:round/>
            <a:headEnd/>
            <a:tailEnd/>
          </a:ln>
          <a:effectLst/>
        </p:spPr>
        <p:txBody>
          <a:bodyPr wrap="none" anchor="ctr"/>
          <a:lstStyle/>
          <a:p>
            <a:endParaRPr lang="en-US"/>
          </a:p>
        </p:txBody>
      </p:sp>
      <p:sp>
        <p:nvSpPr>
          <p:cNvPr id="46132" name="Rectangle 52"/>
          <p:cNvSpPr>
            <a:spLocks noChangeArrowheads="1"/>
          </p:cNvSpPr>
          <p:nvPr/>
        </p:nvSpPr>
        <p:spPr bwMode="auto">
          <a:xfrm>
            <a:off x="1490663" y="1752600"/>
            <a:ext cx="1524000" cy="1524000"/>
          </a:xfrm>
          <a:prstGeom prst="rect">
            <a:avLst/>
          </a:prstGeom>
          <a:noFill/>
          <a:ln w="9525">
            <a:solidFill>
              <a:schemeClr val="tx1"/>
            </a:solidFill>
            <a:miter lim="800000"/>
            <a:headEnd/>
            <a:tailEnd/>
          </a:ln>
          <a:effectLst/>
        </p:spPr>
        <p:txBody>
          <a:bodyPr wrap="none" anchor="ctr"/>
          <a:lstStyle/>
          <a:p>
            <a:endParaRPr lang="en-US"/>
          </a:p>
        </p:txBody>
      </p:sp>
      <p:sp>
        <p:nvSpPr>
          <p:cNvPr id="46133" name="Oval 53"/>
          <p:cNvSpPr>
            <a:spLocks noChangeArrowheads="1"/>
          </p:cNvSpPr>
          <p:nvPr/>
        </p:nvSpPr>
        <p:spPr bwMode="auto">
          <a:xfrm rot="-1244483">
            <a:off x="1600200" y="2057400"/>
            <a:ext cx="525463" cy="304800"/>
          </a:xfrm>
          <a:prstGeom prst="ellipse">
            <a:avLst/>
          </a:prstGeom>
          <a:noFill/>
          <a:ln w="9525">
            <a:solidFill>
              <a:srgbClr val="FF6600"/>
            </a:solidFill>
            <a:round/>
            <a:headEnd/>
            <a:tailEnd/>
          </a:ln>
          <a:effectLst/>
        </p:spPr>
        <p:txBody>
          <a:bodyPr wrap="none" anchor="ctr"/>
          <a:lstStyle/>
          <a:p>
            <a:endParaRPr lang="en-US"/>
          </a:p>
        </p:txBody>
      </p:sp>
      <p:sp>
        <p:nvSpPr>
          <p:cNvPr id="46134" name="Oval 54"/>
          <p:cNvSpPr>
            <a:spLocks noChangeArrowheads="1"/>
          </p:cNvSpPr>
          <p:nvPr/>
        </p:nvSpPr>
        <p:spPr bwMode="auto">
          <a:xfrm rot="2445401">
            <a:off x="1447800" y="2209800"/>
            <a:ext cx="1524000" cy="685800"/>
          </a:xfrm>
          <a:prstGeom prst="ellipse">
            <a:avLst/>
          </a:prstGeom>
          <a:noFill/>
          <a:ln w="9525">
            <a:solidFill>
              <a:srgbClr val="66FF33"/>
            </a:solidFill>
            <a:round/>
            <a:headEnd/>
            <a:tailEnd/>
          </a:ln>
          <a:effectLst/>
        </p:spPr>
        <p:txBody>
          <a:bodyPr wrap="none" anchor="ctr"/>
          <a:lstStyle/>
          <a:p>
            <a:endParaRPr lang="en-US"/>
          </a:p>
        </p:txBody>
      </p:sp>
      <p:sp>
        <p:nvSpPr>
          <p:cNvPr id="46135" name="Oval 55"/>
          <p:cNvSpPr>
            <a:spLocks noChangeArrowheads="1"/>
          </p:cNvSpPr>
          <p:nvPr/>
        </p:nvSpPr>
        <p:spPr bwMode="auto">
          <a:xfrm rot="-1519638">
            <a:off x="1828800" y="2362200"/>
            <a:ext cx="685800" cy="304800"/>
          </a:xfrm>
          <a:prstGeom prst="ellipse">
            <a:avLst/>
          </a:prstGeom>
          <a:noFill/>
          <a:ln w="9525">
            <a:solidFill>
              <a:srgbClr val="FF6600"/>
            </a:solidFill>
            <a:round/>
            <a:headEnd/>
            <a:tailEnd/>
          </a:ln>
          <a:effectLst/>
        </p:spPr>
        <p:txBody>
          <a:bodyPr wrap="none" anchor="ctr"/>
          <a:lstStyle/>
          <a:p>
            <a:endParaRPr lang="en-US"/>
          </a:p>
        </p:txBody>
      </p:sp>
      <p:sp>
        <p:nvSpPr>
          <p:cNvPr id="46136" name="Oval 56"/>
          <p:cNvSpPr>
            <a:spLocks noChangeArrowheads="1"/>
          </p:cNvSpPr>
          <p:nvPr/>
        </p:nvSpPr>
        <p:spPr bwMode="auto">
          <a:xfrm rot="-1663393">
            <a:off x="2209800" y="2667000"/>
            <a:ext cx="525463" cy="304800"/>
          </a:xfrm>
          <a:prstGeom prst="ellipse">
            <a:avLst/>
          </a:prstGeom>
          <a:noFill/>
          <a:ln w="9525">
            <a:solidFill>
              <a:srgbClr val="FF6600"/>
            </a:solidFill>
            <a:round/>
            <a:headEnd/>
            <a:tailEnd/>
          </a:ln>
          <a:effectLst/>
        </p:spPr>
        <p:txBody>
          <a:bodyPr wrap="none" anchor="ctr"/>
          <a:lstStyle/>
          <a:p>
            <a:endParaRPr lang="en-US"/>
          </a:p>
        </p:txBody>
      </p:sp>
      <p:sp>
        <p:nvSpPr>
          <p:cNvPr id="46137" name="Text Box 57"/>
          <p:cNvSpPr txBox="1">
            <a:spLocks noChangeArrowheads="1"/>
          </p:cNvSpPr>
          <p:nvPr/>
        </p:nvSpPr>
        <p:spPr bwMode="auto">
          <a:xfrm>
            <a:off x="1676400" y="1203325"/>
            <a:ext cx="6705600" cy="549275"/>
          </a:xfrm>
          <a:prstGeom prst="rect">
            <a:avLst/>
          </a:prstGeom>
          <a:noFill/>
          <a:ln w="9525">
            <a:noFill/>
            <a:miter lim="800000"/>
            <a:headEnd/>
            <a:tailEnd/>
          </a:ln>
          <a:effectLst/>
        </p:spPr>
        <p:txBody>
          <a:bodyPr>
            <a:spAutoFit/>
          </a:bodyPr>
          <a:lstStyle/>
          <a:p>
            <a:pPr algn="ctr">
              <a:lnSpc>
                <a:spcPct val="50000"/>
              </a:lnSpc>
              <a:spcBef>
                <a:spcPct val="50000"/>
              </a:spcBef>
            </a:pPr>
            <a:r>
              <a:rPr lang="en-US" sz="2000">
                <a:solidFill>
                  <a:srgbClr val="66FF33"/>
                </a:solidFill>
              </a:rPr>
              <a:t>Apparent Bivariate Correlation</a:t>
            </a:r>
          </a:p>
          <a:p>
            <a:pPr algn="ctr">
              <a:lnSpc>
                <a:spcPct val="50000"/>
              </a:lnSpc>
              <a:spcBef>
                <a:spcPct val="50000"/>
              </a:spcBef>
            </a:pPr>
            <a:r>
              <a:rPr lang="en-US" sz="2000">
                <a:solidFill>
                  <a:srgbClr val="66FF33"/>
                </a:solidFill>
              </a:rPr>
              <a:t>-                                  0                                    + </a:t>
            </a:r>
          </a:p>
        </p:txBody>
      </p:sp>
      <p:sp>
        <p:nvSpPr>
          <p:cNvPr id="46138" name="Text Box 58"/>
          <p:cNvSpPr txBox="1">
            <a:spLocks noChangeArrowheads="1"/>
          </p:cNvSpPr>
          <p:nvPr/>
        </p:nvSpPr>
        <p:spPr bwMode="auto">
          <a:xfrm rot="16200000">
            <a:off x="-1767681" y="3794919"/>
            <a:ext cx="4876800" cy="944562"/>
          </a:xfrm>
          <a:prstGeom prst="rect">
            <a:avLst/>
          </a:prstGeom>
          <a:noFill/>
          <a:ln w="9525">
            <a:noFill/>
            <a:miter lim="800000"/>
            <a:headEnd/>
            <a:tailEnd/>
          </a:ln>
          <a:effectLst/>
        </p:spPr>
        <p:txBody>
          <a:bodyPr>
            <a:spAutoFit/>
          </a:bodyPr>
          <a:lstStyle/>
          <a:p>
            <a:pPr algn="ctr">
              <a:lnSpc>
                <a:spcPct val="60000"/>
              </a:lnSpc>
              <a:spcBef>
                <a:spcPct val="50000"/>
              </a:spcBef>
            </a:pPr>
            <a:r>
              <a:rPr lang="en-US" sz="2000">
                <a:solidFill>
                  <a:srgbClr val="FF6600"/>
                </a:solidFill>
              </a:rPr>
              <a:t>Bivariate Correlation after Correction</a:t>
            </a:r>
          </a:p>
          <a:p>
            <a:pPr algn="ctr">
              <a:lnSpc>
                <a:spcPct val="60000"/>
              </a:lnSpc>
              <a:spcBef>
                <a:spcPct val="50000"/>
              </a:spcBef>
            </a:pPr>
            <a:r>
              <a:rPr lang="en-US" sz="2000">
                <a:solidFill>
                  <a:srgbClr val="FF6600"/>
                </a:solidFill>
              </a:rPr>
              <a:t> for 3</a:t>
            </a:r>
            <a:r>
              <a:rPr lang="en-US" sz="2000" baseline="30000">
                <a:solidFill>
                  <a:srgbClr val="FF6600"/>
                </a:solidFill>
              </a:rPr>
              <a:t>rd</a:t>
            </a:r>
            <a:r>
              <a:rPr lang="en-US" sz="2000">
                <a:solidFill>
                  <a:srgbClr val="FF6600"/>
                </a:solidFill>
              </a:rPr>
              <a:t> Variable</a:t>
            </a:r>
          </a:p>
          <a:p>
            <a:pPr algn="ctr">
              <a:lnSpc>
                <a:spcPct val="60000"/>
              </a:lnSpc>
              <a:spcBef>
                <a:spcPct val="50000"/>
              </a:spcBef>
            </a:pPr>
            <a:r>
              <a:rPr lang="en-US" sz="2000">
                <a:solidFill>
                  <a:srgbClr val="FF6600"/>
                </a:solidFill>
              </a:rPr>
              <a:t>-                         0                       +</a:t>
            </a:r>
          </a:p>
        </p:txBody>
      </p:sp>
      <p:sp>
        <p:nvSpPr>
          <p:cNvPr id="46139" name="Text Box 59"/>
          <p:cNvSpPr txBox="1">
            <a:spLocks noChangeArrowheads="1"/>
          </p:cNvSpPr>
          <p:nvPr/>
        </p:nvSpPr>
        <p:spPr bwMode="auto">
          <a:xfrm>
            <a:off x="228600" y="152400"/>
            <a:ext cx="7620000" cy="396875"/>
          </a:xfrm>
          <a:prstGeom prst="rect">
            <a:avLst/>
          </a:prstGeom>
          <a:noFill/>
          <a:ln w="9525">
            <a:noFill/>
            <a:miter lim="800000"/>
            <a:headEnd/>
            <a:tailEnd/>
          </a:ln>
          <a:effectLst/>
        </p:spPr>
        <p:txBody>
          <a:bodyPr>
            <a:spAutoFit/>
          </a:bodyPr>
          <a:lstStyle/>
          <a:p>
            <a:pPr>
              <a:spcBef>
                <a:spcPct val="50000"/>
              </a:spcBef>
            </a:pPr>
            <a:r>
              <a:rPr lang="en-US" sz="2000">
                <a:solidFill>
                  <a:srgbClr val="FFFFCC"/>
                </a:solidFill>
              </a:rPr>
              <a:t>Some examples of taking the 3</a:t>
            </a:r>
            <a:r>
              <a:rPr lang="en-US" sz="2000" baseline="30000">
                <a:solidFill>
                  <a:srgbClr val="FFFFCC"/>
                </a:solidFill>
              </a:rPr>
              <a:t>rd</a:t>
            </a:r>
            <a:r>
              <a:rPr lang="en-US" sz="2000">
                <a:solidFill>
                  <a:srgbClr val="FFFFCC"/>
                </a:solidFill>
              </a:rPr>
              <a:t> variable into account</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4" name="Text Box 4"/>
          <p:cNvSpPr txBox="1">
            <a:spLocks noChangeArrowheads="1"/>
          </p:cNvSpPr>
          <p:nvPr/>
        </p:nvSpPr>
        <p:spPr bwMode="auto">
          <a:xfrm>
            <a:off x="0" y="0"/>
            <a:ext cx="5791200" cy="396875"/>
          </a:xfrm>
          <a:prstGeom prst="rect">
            <a:avLst/>
          </a:prstGeom>
          <a:noFill/>
          <a:ln w="9525">
            <a:noFill/>
            <a:miter lim="800000"/>
            <a:headEnd/>
            <a:tailEnd/>
          </a:ln>
          <a:effectLst/>
        </p:spPr>
        <p:txBody>
          <a:bodyPr>
            <a:spAutoFit/>
          </a:bodyPr>
          <a:lstStyle/>
          <a:p>
            <a:pPr>
              <a:spcBef>
                <a:spcPct val="50000"/>
              </a:spcBef>
            </a:pPr>
            <a:r>
              <a:rPr lang="en-US" sz="2000"/>
              <a:t>Of course, it can be uglier than that…</a:t>
            </a:r>
          </a:p>
        </p:txBody>
      </p:sp>
      <p:sp>
        <p:nvSpPr>
          <p:cNvPr id="51205" name="Rectangle 5"/>
          <p:cNvSpPr>
            <a:spLocks noChangeArrowheads="1"/>
          </p:cNvSpPr>
          <p:nvPr/>
        </p:nvSpPr>
        <p:spPr bwMode="auto">
          <a:xfrm>
            <a:off x="6811963" y="831850"/>
            <a:ext cx="1524000" cy="1530350"/>
          </a:xfrm>
          <a:prstGeom prst="rect">
            <a:avLst/>
          </a:prstGeom>
          <a:noFill/>
          <a:ln w="9525">
            <a:solidFill>
              <a:schemeClr val="tx1"/>
            </a:solidFill>
            <a:miter lim="800000"/>
            <a:headEnd/>
            <a:tailEnd/>
          </a:ln>
          <a:effectLst/>
        </p:spPr>
        <p:txBody>
          <a:bodyPr wrap="none" anchor="ctr"/>
          <a:lstStyle/>
          <a:p>
            <a:endParaRPr lang="en-US"/>
          </a:p>
        </p:txBody>
      </p:sp>
      <p:sp>
        <p:nvSpPr>
          <p:cNvPr id="51206" name="Oval 6"/>
          <p:cNvSpPr>
            <a:spLocks noChangeArrowheads="1"/>
          </p:cNvSpPr>
          <p:nvPr/>
        </p:nvSpPr>
        <p:spPr bwMode="auto">
          <a:xfrm rot="-1190630">
            <a:off x="6888163" y="1212850"/>
            <a:ext cx="990600" cy="296863"/>
          </a:xfrm>
          <a:prstGeom prst="ellipse">
            <a:avLst/>
          </a:prstGeom>
          <a:noFill/>
          <a:ln w="9525">
            <a:solidFill>
              <a:srgbClr val="FF6600"/>
            </a:solidFill>
            <a:round/>
            <a:headEnd/>
            <a:tailEnd/>
          </a:ln>
          <a:effectLst/>
        </p:spPr>
        <p:txBody>
          <a:bodyPr wrap="none" anchor="ctr"/>
          <a:lstStyle/>
          <a:p>
            <a:endParaRPr lang="en-US"/>
          </a:p>
        </p:txBody>
      </p:sp>
      <p:sp>
        <p:nvSpPr>
          <p:cNvPr id="51207" name="Oval 7"/>
          <p:cNvSpPr>
            <a:spLocks noChangeArrowheads="1"/>
          </p:cNvSpPr>
          <p:nvPr/>
        </p:nvSpPr>
        <p:spPr bwMode="auto">
          <a:xfrm rot="-746334">
            <a:off x="7040563" y="1822450"/>
            <a:ext cx="1066800" cy="296863"/>
          </a:xfrm>
          <a:prstGeom prst="ellipse">
            <a:avLst/>
          </a:prstGeom>
          <a:noFill/>
          <a:ln w="9525">
            <a:solidFill>
              <a:srgbClr val="FF6600"/>
            </a:solidFill>
            <a:round/>
            <a:headEnd/>
            <a:tailEnd/>
          </a:ln>
          <a:effectLst/>
        </p:spPr>
        <p:txBody>
          <a:bodyPr wrap="none" anchor="ctr"/>
          <a:lstStyle/>
          <a:p>
            <a:endParaRPr lang="en-US"/>
          </a:p>
        </p:txBody>
      </p:sp>
      <p:sp>
        <p:nvSpPr>
          <p:cNvPr id="51208" name="Oval 8"/>
          <p:cNvSpPr>
            <a:spLocks noChangeArrowheads="1"/>
          </p:cNvSpPr>
          <p:nvPr/>
        </p:nvSpPr>
        <p:spPr bwMode="auto">
          <a:xfrm rot="-1833358">
            <a:off x="6781800" y="1004888"/>
            <a:ext cx="1524000" cy="1344612"/>
          </a:xfrm>
          <a:prstGeom prst="ellipse">
            <a:avLst/>
          </a:prstGeom>
          <a:noFill/>
          <a:ln w="9525">
            <a:solidFill>
              <a:srgbClr val="66FF33"/>
            </a:solidFill>
            <a:round/>
            <a:headEnd/>
            <a:tailEnd/>
          </a:ln>
          <a:effectLst/>
        </p:spPr>
        <p:txBody>
          <a:bodyPr wrap="none" anchor="ctr"/>
          <a:lstStyle/>
          <a:p>
            <a:endParaRPr lang="en-US"/>
          </a:p>
        </p:txBody>
      </p:sp>
      <p:sp>
        <p:nvSpPr>
          <p:cNvPr id="51211" name="Oval 11"/>
          <p:cNvSpPr>
            <a:spLocks noChangeArrowheads="1"/>
          </p:cNvSpPr>
          <p:nvPr/>
        </p:nvSpPr>
        <p:spPr bwMode="auto">
          <a:xfrm rot="-259994">
            <a:off x="6964363" y="1517650"/>
            <a:ext cx="679450" cy="644525"/>
          </a:xfrm>
          <a:prstGeom prst="ellipse">
            <a:avLst/>
          </a:prstGeom>
          <a:noFill/>
          <a:ln w="28575">
            <a:solidFill>
              <a:srgbClr val="FF0066"/>
            </a:solidFill>
            <a:prstDash val="sysDot"/>
            <a:round/>
            <a:headEnd/>
            <a:tailEnd/>
          </a:ln>
          <a:effectLst/>
        </p:spPr>
        <p:txBody>
          <a:bodyPr wrap="none" anchor="ctr"/>
          <a:lstStyle/>
          <a:p>
            <a:endParaRPr lang="en-US"/>
          </a:p>
        </p:txBody>
      </p:sp>
      <p:sp>
        <p:nvSpPr>
          <p:cNvPr id="51213" name="Oval 13"/>
          <p:cNvSpPr>
            <a:spLocks noChangeArrowheads="1"/>
          </p:cNvSpPr>
          <p:nvPr/>
        </p:nvSpPr>
        <p:spPr bwMode="auto">
          <a:xfrm rot="-746334">
            <a:off x="7040563" y="1517650"/>
            <a:ext cx="1066800" cy="296863"/>
          </a:xfrm>
          <a:prstGeom prst="ellipse">
            <a:avLst/>
          </a:prstGeom>
          <a:noFill/>
          <a:ln w="9525">
            <a:solidFill>
              <a:srgbClr val="FF6600"/>
            </a:solidFill>
            <a:round/>
            <a:headEnd/>
            <a:tailEnd/>
          </a:ln>
          <a:effectLst/>
        </p:spPr>
        <p:txBody>
          <a:bodyPr wrap="none" anchor="ctr"/>
          <a:lstStyle/>
          <a:p>
            <a:endParaRPr lang="en-US"/>
          </a:p>
        </p:txBody>
      </p:sp>
      <p:sp>
        <p:nvSpPr>
          <p:cNvPr id="51215" name="Oval 15"/>
          <p:cNvSpPr>
            <a:spLocks noChangeArrowheads="1"/>
          </p:cNvSpPr>
          <p:nvPr/>
        </p:nvSpPr>
        <p:spPr bwMode="auto">
          <a:xfrm rot="-259994">
            <a:off x="7497763" y="1101725"/>
            <a:ext cx="679450" cy="644525"/>
          </a:xfrm>
          <a:prstGeom prst="ellipse">
            <a:avLst/>
          </a:prstGeom>
          <a:noFill/>
          <a:ln w="28575">
            <a:solidFill>
              <a:srgbClr val="FF0066"/>
            </a:solidFill>
            <a:prstDash val="sysDot"/>
            <a:round/>
            <a:headEnd/>
            <a:tailEnd/>
          </a:ln>
          <a:effectLst/>
        </p:spPr>
        <p:txBody>
          <a:bodyPr wrap="none" anchor="ctr"/>
          <a:lstStyle/>
          <a:p>
            <a:endParaRPr lang="en-US"/>
          </a:p>
        </p:txBody>
      </p:sp>
      <p:sp>
        <p:nvSpPr>
          <p:cNvPr id="51216" name="Oval 16"/>
          <p:cNvSpPr>
            <a:spLocks noChangeArrowheads="1"/>
          </p:cNvSpPr>
          <p:nvPr/>
        </p:nvSpPr>
        <p:spPr bwMode="auto">
          <a:xfrm rot="-259994">
            <a:off x="7421563" y="1593850"/>
            <a:ext cx="679450" cy="644525"/>
          </a:xfrm>
          <a:prstGeom prst="ellipse">
            <a:avLst/>
          </a:prstGeom>
          <a:noFill/>
          <a:ln w="28575">
            <a:solidFill>
              <a:srgbClr val="FF0066"/>
            </a:solidFill>
            <a:prstDash val="sysDot"/>
            <a:round/>
            <a:headEnd/>
            <a:tailEnd/>
          </a:ln>
          <a:effectLst/>
        </p:spPr>
        <p:txBody>
          <a:bodyPr wrap="none" anchor="ctr"/>
          <a:lstStyle/>
          <a:p>
            <a:endParaRPr lang="en-US"/>
          </a:p>
        </p:txBody>
      </p:sp>
      <p:sp>
        <p:nvSpPr>
          <p:cNvPr id="51217" name="Oval 17"/>
          <p:cNvSpPr>
            <a:spLocks noChangeArrowheads="1"/>
          </p:cNvSpPr>
          <p:nvPr/>
        </p:nvSpPr>
        <p:spPr bwMode="auto">
          <a:xfrm rot="-259994">
            <a:off x="7040563" y="1060450"/>
            <a:ext cx="679450" cy="644525"/>
          </a:xfrm>
          <a:prstGeom prst="ellipse">
            <a:avLst/>
          </a:prstGeom>
          <a:noFill/>
          <a:ln w="28575">
            <a:solidFill>
              <a:srgbClr val="FF0066"/>
            </a:solidFill>
            <a:prstDash val="sysDot"/>
            <a:round/>
            <a:headEnd/>
            <a:tailEnd/>
          </a:ln>
          <a:effectLst/>
        </p:spPr>
        <p:txBody>
          <a:bodyPr wrap="none" anchor="ctr"/>
          <a:lstStyle/>
          <a:p>
            <a:endParaRPr lang="en-US"/>
          </a:p>
        </p:txBody>
      </p:sp>
      <p:sp>
        <p:nvSpPr>
          <p:cNvPr id="51219" name="Oval 19"/>
          <p:cNvSpPr>
            <a:spLocks noChangeArrowheads="1"/>
          </p:cNvSpPr>
          <p:nvPr/>
        </p:nvSpPr>
        <p:spPr bwMode="auto">
          <a:xfrm rot="1481355">
            <a:off x="6811963" y="1822450"/>
            <a:ext cx="990600" cy="304800"/>
          </a:xfrm>
          <a:prstGeom prst="ellipse">
            <a:avLst/>
          </a:prstGeom>
          <a:noFill/>
          <a:ln w="19050">
            <a:solidFill>
              <a:srgbClr val="3399FF"/>
            </a:solidFill>
            <a:prstDash val="dash"/>
            <a:round/>
            <a:headEnd/>
            <a:tailEnd/>
          </a:ln>
          <a:effectLst/>
        </p:spPr>
        <p:txBody>
          <a:bodyPr wrap="none" anchor="ctr"/>
          <a:lstStyle/>
          <a:p>
            <a:pPr algn="ctr"/>
            <a:endParaRPr lang="en-US">
              <a:solidFill>
                <a:srgbClr val="00FFFF"/>
              </a:solidFill>
            </a:endParaRPr>
          </a:p>
        </p:txBody>
      </p:sp>
      <p:sp>
        <p:nvSpPr>
          <p:cNvPr id="51221" name="Oval 21"/>
          <p:cNvSpPr>
            <a:spLocks noChangeArrowheads="1"/>
          </p:cNvSpPr>
          <p:nvPr/>
        </p:nvSpPr>
        <p:spPr bwMode="auto">
          <a:xfrm rot="1481355">
            <a:off x="7040563" y="1517650"/>
            <a:ext cx="990600" cy="304800"/>
          </a:xfrm>
          <a:prstGeom prst="ellipse">
            <a:avLst/>
          </a:prstGeom>
          <a:noFill/>
          <a:ln w="19050">
            <a:solidFill>
              <a:srgbClr val="3399FF"/>
            </a:solidFill>
            <a:prstDash val="dash"/>
            <a:round/>
            <a:headEnd/>
            <a:tailEnd/>
          </a:ln>
          <a:effectLst/>
        </p:spPr>
        <p:txBody>
          <a:bodyPr wrap="none" anchor="ctr"/>
          <a:lstStyle/>
          <a:p>
            <a:pPr algn="ctr"/>
            <a:endParaRPr lang="en-US">
              <a:solidFill>
                <a:srgbClr val="00FFFF"/>
              </a:solidFill>
            </a:endParaRPr>
          </a:p>
        </p:txBody>
      </p:sp>
      <p:sp>
        <p:nvSpPr>
          <p:cNvPr id="51222" name="Oval 22"/>
          <p:cNvSpPr>
            <a:spLocks noChangeArrowheads="1"/>
          </p:cNvSpPr>
          <p:nvPr/>
        </p:nvSpPr>
        <p:spPr bwMode="auto">
          <a:xfrm rot="1481355">
            <a:off x="7269163" y="1136650"/>
            <a:ext cx="990600" cy="304800"/>
          </a:xfrm>
          <a:prstGeom prst="ellipse">
            <a:avLst/>
          </a:prstGeom>
          <a:noFill/>
          <a:ln w="19050">
            <a:solidFill>
              <a:srgbClr val="3399FF"/>
            </a:solidFill>
            <a:prstDash val="dash"/>
            <a:round/>
            <a:headEnd/>
            <a:tailEnd/>
          </a:ln>
          <a:effectLst/>
        </p:spPr>
        <p:txBody>
          <a:bodyPr wrap="none" anchor="ctr"/>
          <a:lstStyle/>
          <a:p>
            <a:pPr algn="ctr"/>
            <a:endParaRPr lang="en-US">
              <a:solidFill>
                <a:srgbClr val="00FFFF"/>
              </a:solidFill>
            </a:endParaRPr>
          </a:p>
        </p:txBody>
      </p:sp>
      <p:sp>
        <p:nvSpPr>
          <p:cNvPr id="51223" name="Text Box 23"/>
          <p:cNvSpPr txBox="1">
            <a:spLocks noChangeArrowheads="1"/>
          </p:cNvSpPr>
          <p:nvPr/>
        </p:nvSpPr>
        <p:spPr bwMode="auto">
          <a:xfrm>
            <a:off x="0" y="914400"/>
            <a:ext cx="5715000" cy="1552575"/>
          </a:xfrm>
          <a:prstGeom prst="rect">
            <a:avLst/>
          </a:prstGeom>
          <a:noFill/>
          <a:ln w="9525">
            <a:noFill/>
            <a:miter lim="800000"/>
            <a:headEnd/>
            <a:tailEnd/>
          </a:ln>
          <a:effectLst/>
        </p:spPr>
        <p:txBody>
          <a:bodyPr>
            <a:spAutoFit/>
          </a:bodyPr>
          <a:lstStyle/>
          <a:p>
            <a:pPr>
              <a:spcBef>
                <a:spcPct val="50000"/>
              </a:spcBef>
            </a:pPr>
            <a:r>
              <a:rPr lang="en-US"/>
              <a:t>Here, what “correction” you get depends upon which variable you control for – remember, larger models are only more accurate “on average”</a:t>
            </a:r>
          </a:p>
        </p:txBody>
      </p:sp>
      <p:sp>
        <p:nvSpPr>
          <p:cNvPr id="51224" name="Rectangle 24"/>
          <p:cNvSpPr>
            <a:spLocks noChangeArrowheads="1"/>
          </p:cNvSpPr>
          <p:nvPr/>
        </p:nvSpPr>
        <p:spPr bwMode="auto">
          <a:xfrm>
            <a:off x="6824663" y="3633788"/>
            <a:ext cx="1524000" cy="1524000"/>
          </a:xfrm>
          <a:prstGeom prst="rect">
            <a:avLst/>
          </a:prstGeom>
          <a:noFill/>
          <a:ln w="9525">
            <a:solidFill>
              <a:schemeClr val="tx1"/>
            </a:solidFill>
            <a:miter lim="800000"/>
            <a:headEnd/>
            <a:tailEnd/>
          </a:ln>
          <a:effectLst/>
        </p:spPr>
        <p:txBody>
          <a:bodyPr wrap="none" anchor="ctr"/>
          <a:lstStyle/>
          <a:p>
            <a:endParaRPr lang="en-US"/>
          </a:p>
        </p:txBody>
      </p:sp>
      <p:sp>
        <p:nvSpPr>
          <p:cNvPr id="51225" name="Oval 25"/>
          <p:cNvSpPr>
            <a:spLocks noChangeArrowheads="1"/>
          </p:cNvSpPr>
          <p:nvPr/>
        </p:nvSpPr>
        <p:spPr bwMode="auto">
          <a:xfrm>
            <a:off x="6781800" y="4191000"/>
            <a:ext cx="1295400" cy="457200"/>
          </a:xfrm>
          <a:prstGeom prst="ellipse">
            <a:avLst/>
          </a:prstGeom>
          <a:noFill/>
          <a:ln w="9525">
            <a:solidFill>
              <a:srgbClr val="FF6600"/>
            </a:solidFill>
            <a:round/>
            <a:headEnd/>
            <a:tailEnd/>
          </a:ln>
          <a:effectLst/>
        </p:spPr>
        <p:txBody>
          <a:bodyPr wrap="none" anchor="ctr"/>
          <a:lstStyle/>
          <a:p>
            <a:endParaRPr lang="en-US"/>
          </a:p>
        </p:txBody>
      </p:sp>
      <p:sp>
        <p:nvSpPr>
          <p:cNvPr id="51226" name="Oval 26"/>
          <p:cNvSpPr>
            <a:spLocks noChangeArrowheads="1"/>
          </p:cNvSpPr>
          <p:nvPr/>
        </p:nvSpPr>
        <p:spPr bwMode="auto">
          <a:xfrm rot="-1535192">
            <a:off x="6783388" y="3956050"/>
            <a:ext cx="1290637" cy="457200"/>
          </a:xfrm>
          <a:prstGeom prst="ellipse">
            <a:avLst/>
          </a:prstGeom>
          <a:noFill/>
          <a:ln w="9525">
            <a:solidFill>
              <a:srgbClr val="FF6600"/>
            </a:solidFill>
            <a:round/>
            <a:headEnd/>
            <a:tailEnd/>
          </a:ln>
          <a:effectLst/>
        </p:spPr>
        <p:txBody>
          <a:bodyPr wrap="none" anchor="ctr"/>
          <a:lstStyle/>
          <a:p>
            <a:endParaRPr lang="en-US"/>
          </a:p>
        </p:txBody>
      </p:sp>
      <p:sp>
        <p:nvSpPr>
          <p:cNvPr id="51227" name="Oval 27"/>
          <p:cNvSpPr>
            <a:spLocks noChangeArrowheads="1"/>
          </p:cNvSpPr>
          <p:nvPr/>
        </p:nvSpPr>
        <p:spPr bwMode="auto">
          <a:xfrm rot="-1833358">
            <a:off x="6742113" y="3829050"/>
            <a:ext cx="1524000" cy="1123950"/>
          </a:xfrm>
          <a:prstGeom prst="ellipse">
            <a:avLst/>
          </a:prstGeom>
          <a:noFill/>
          <a:ln w="9525">
            <a:solidFill>
              <a:srgbClr val="66FF33"/>
            </a:solidFill>
            <a:round/>
            <a:headEnd/>
            <a:tailEnd/>
          </a:ln>
          <a:effectLst/>
        </p:spPr>
        <p:txBody>
          <a:bodyPr wrap="none" anchor="ctr"/>
          <a:lstStyle/>
          <a:p>
            <a:endParaRPr lang="en-US"/>
          </a:p>
        </p:txBody>
      </p:sp>
      <p:sp>
        <p:nvSpPr>
          <p:cNvPr id="51228" name="Oval 28"/>
          <p:cNvSpPr>
            <a:spLocks noChangeArrowheads="1"/>
          </p:cNvSpPr>
          <p:nvPr/>
        </p:nvSpPr>
        <p:spPr bwMode="auto">
          <a:xfrm rot="1015650">
            <a:off x="6858000" y="4419600"/>
            <a:ext cx="1066800" cy="457200"/>
          </a:xfrm>
          <a:prstGeom prst="ellipse">
            <a:avLst/>
          </a:prstGeom>
          <a:noFill/>
          <a:ln w="9525">
            <a:solidFill>
              <a:srgbClr val="FF6600"/>
            </a:solidFill>
            <a:round/>
            <a:headEnd/>
            <a:tailEnd/>
          </a:ln>
          <a:effectLst/>
        </p:spPr>
        <p:txBody>
          <a:bodyPr wrap="none" anchor="ctr"/>
          <a:lstStyle/>
          <a:p>
            <a:endParaRPr lang="en-US"/>
          </a:p>
        </p:txBody>
      </p:sp>
      <p:sp>
        <p:nvSpPr>
          <p:cNvPr id="51229" name="Text Box 29"/>
          <p:cNvSpPr txBox="1">
            <a:spLocks noChangeArrowheads="1"/>
          </p:cNvSpPr>
          <p:nvPr/>
        </p:nvSpPr>
        <p:spPr bwMode="auto">
          <a:xfrm>
            <a:off x="152400" y="3581400"/>
            <a:ext cx="5638800" cy="1187450"/>
          </a:xfrm>
          <a:prstGeom prst="rect">
            <a:avLst/>
          </a:prstGeom>
          <a:noFill/>
          <a:ln w="9525">
            <a:noFill/>
            <a:miter lim="800000"/>
            <a:headEnd/>
            <a:tailEnd/>
          </a:ln>
          <a:effectLst/>
        </p:spPr>
        <p:txBody>
          <a:bodyPr>
            <a:spAutoFit/>
          </a:bodyPr>
          <a:lstStyle/>
          <a:p>
            <a:pPr>
              <a:spcBef>
                <a:spcPct val="50000"/>
              </a:spcBef>
            </a:pPr>
            <a:r>
              <a:rPr lang="en-US"/>
              <a:t>Here, the addition of the “Z” variable will help, but there is also a 3</a:t>
            </a:r>
            <a:r>
              <a:rPr lang="en-US" baseline="30000"/>
              <a:t>rd</a:t>
            </a:r>
            <a:r>
              <a:rPr lang="en-US"/>
              <a:t> – the interaction of X &amp; Z</a:t>
            </a:r>
          </a:p>
        </p:txBody>
      </p:sp>
      <p:pic>
        <p:nvPicPr>
          <p:cNvPr id="51230" name="Picture 30" descr="mtm"/>
          <p:cNvPicPr>
            <a:picLocks noChangeAspect="1" noChangeArrowheads="1"/>
          </p:cNvPicPr>
          <p:nvPr/>
        </p:nvPicPr>
        <p:blipFill>
          <a:blip r:embed="rId2" cstate="print"/>
          <a:srcRect/>
          <a:stretch>
            <a:fillRect/>
          </a:stretch>
        </p:blipFill>
        <p:spPr bwMode="auto">
          <a:xfrm>
            <a:off x="8805863" y="6400800"/>
            <a:ext cx="338137" cy="457200"/>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ext Box 2"/>
          <p:cNvSpPr txBox="1">
            <a:spLocks noChangeArrowheads="1"/>
          </p:cNvSpPr>
          <p:nvPr/>
        </p:nvSpPr>
        <p:spPr bwMode="auto">
          <a:xfrm>
            <a:off x="76200" y="0"/>
            <a:ext cx="9067800" cy="6859588"/>
          </a:xfrm>
          <a:prstGeom prst="rect">
            <a:avLst/>
          </a:prstGeom>
          <a:noFill/>
          <a:ln w="9525">
            <a:noFill/>
            <a:miter lim="800000"/>
            <a:headEnd/>
            <a:tailEnd/>
          </a:ln>
          <a:effectLst/>
        </p:spPr>
        <p:txBody>
          <a:bodyPr>
            <a:spAutoFit/>
          </a:bodyPr>
          <a:lstStyle/>
          <a:p>
            <a:pPr algn="ctr">
              <a:spcBef>
                <a:spcPct val="50000"/>
              </a:spcBef>
            </a:pPr>
            <a:r>
              <a:rPr lang="en-US"/>
              <a:t>Here are two formula that contain “all you need to know”</a:t>
            </a:r>
          </a:p>
          <a:p>
            <a:pPr>
              <a:spcBef>
                <a:spcPct val="50000"/>
              </a:spcBef>
            </a:pPr>
            <a:endParaRPr lang="en-US" sz="100"/>
          </a:p>
          <a:p>
            <a:pPr>
              <a:spcBef>
                <a:spcPct val="50000"/>
              </a:spcBef>
            </a:pPr>
            <a:r>
              <a:rPr lang="en-US" sz="3200"/>
              <a:t>	</a:t>
            </a:r>
            <a:r>
              <a:rPr lang="en-US" sz="4000">
                <a:solidFill>
                  <a:srgbClr val="3399FF"/>
                </a:solidFill>
              </a:rPr>
              <a:t>y’</a:t>
            </a:r>
            <a:r>
              <a:rPr lang="en-US" sz="4000"/>
              <a:t> = b</a:t>
            </a:r>
            <a:r>
              <a:rPr lang="en-US" sz="4000">
                <a:solidFill>
                  <a:srgbClr val="FF6600"/>
                </a:solidFill>
              </a:rPr>
              <a:t>x</a:t>
            </a:r>
            <a:r>
              <a:rPr lang="en-US" sz="4000"/>
              <a:t> + a           </a:t>
            </a:r>
            <a:r>
              <a:rPr lang="en-US" sz="4000">
                <a:solidFill>
                  <a:srgbClr val="FF0066"/>
                </a:solidFill>
              </a:rPr>
              <a:t>residual</a:t>
            </a:r>
            <a:r>
              <a:rPr lang="en-US" sz="4000"/>
              <a:t> = </a:t>
            </a:r>
            <a:r>
              <a:rPr lang="en-US" sz="4000">
                <a:solidFill>
                  <a:srgbClr val="33CC33"/>
                </a:solidFill>
              </a:rPr>
              <a:t>y</a:t>
            </a:r>
            <a:r>
              <a:rPr lang="en-US" sz="4000"/>
              <a:t> - </a:t>
            </a:r>
            <a:r>
              <a:rPr lang="en-US" sz="4000">
                <a:solidFill>
                  <a:srgbClr val="3399FF"/>
                </a:solidFill>
              </a:rPr>
              <a:t>y’</a:t>
            </a:r>
            <a:endParaRPr lang="en-US" sz="3200"/>
          </a:p>
          <a:p>
            <a:pPr>
              <a:spcBef>
                <a:spcPct val="50000"/>
              </a:spcBef>
            </a:pPr>
            <a:endParaRPr lang="en-US" sz="100"/>
          </a:p>
          <a:p>
            <a:pPr algn="ctr">
              <a:spcBef>
                <a:spcPct val="50000"/>
              </a:spcBef>
            </a:pPr>
            <a:r>
              <a:rPr lang="en-US" sz="3000">
                <a:solidFill>
                  <a:srgbClr val="33CC33"/>
                </a:solidFill>
              </a:rPr>
              <a:t>y = the criterion	</a:t>
            </a:r>
            <a:r>
              <a:rPr lang="en-US" sz="3000"/>
              <a:t>		</a:t>
            </a:r>
            <a:r>
              <a:rPr lang="en-US" sz="3000">
                <a:solidFill>
                  <a:srgbClr val="FF6600"/>
                </a:solidFill>
              </a:rPr>
              <a:t>x = the predictor</a:t>
            </a:r>
            <a:endParaRPr lang="en-US" sz="3000"/>
          </a:p>
          <a:p>
            <a:pPr>
              <a:spcBef>
                <a:spcPct val="50000"/>
              </a:spcBef>
            </a:pPr>
            <a:r>
              <a:rPr lang="en-US" sz="3000">
                <a:solidFill>
                  <a:srgbClr val="3399FF"/>
                </a:solidFill>
              </a:rPr>
              <a:t>y’ = the predicted criterion	value	</a:t>
            </a:r>
            <a:r>
              <a:rPr lang="en-US" sz="3000"/>
              <a:t>				-- that part of the criterion that is related to the      	    predictor  ( Note:  </a:t>
            </a:r>
            <a:r>
              <a:rPr lang="en-US" sz="3600"/>
              <a:t>r</a:t>
            </a:r>
            <a:r>
              <a:rPr lang="en-US" sz="3600" baseline="-25000">
                <a:solidFill>
                  <a:srgbClr val="33CC33"/>
                </a:solidFill>
              </a:rPr>
              <a:t>y</a:t>
            </a:r>
            <a:r>
              <a:rPr lang="en-US" sz="3600" baseline="-25000">
                <a:solidFill>
                  <a:srgbClr val="FF6600"/>
                </a:solidFill>
              </a:rPr>
              <a:t>x</a:t>
            </a:r>
            <a:r>
              <a:rPr lang="en-US" sz="3600" baseline="-25000"/>
              <a:t> = </a:t>
            </a:r>
            <a:r>
              <a:rPr lang="en-US" sz="3600"/>
              <a:t>r</a:t>
            </a:r>
            <a:r>
              <a:rPr lang="en-US" sz="3600" baseline="-25000">
                <a:solidFill>
                  <a:srgbClr val="33CC33"/>
                </a:solidFill>
              </a:rPr>
              <a:t>y</a:t>
            </a:r>
            <a:r>
              <a:rPr lang="en-US" sz="3600" baseline="-25000">
                <a:solidFill>
                  <a:srgbClr val="3399FF"/>
                </a:solidFill>
              </a:rPr>
              <a:t>y’</a:t>
            </a:r>
            <a:r>
              <a:rPr lang="en-US" sz="3000" baseline="-25000">
                <a:solidFill>
                  <a:srgbClr val="3399FF"/>
                </a:solidFill>
              </a:rPr>
              <a:t> </a:t>
            </a:r>
            <a:r>
              <a:rPr lang="en-US" sz="3000" baseline="-25000"/>
              <a:t> </a:t>
            </a:r>
            <a:r>
              <a:rPr lang="en-US" sz="3000"/>
              <a:t>)</a:t>
            </a:r>
          </a:p>
          <a:p>
            <a:pPr>
              <a:spcBef>
                <a:spcPct val="50000"/>
              </a:spcBef>
            </a:pPr>
            <a:r>
              <a:rPr lang="en-US" sz="3000">
                <a:solidFill>
                  <a:srgbClr val="FF0066"/>
                </a:solidFill>
              </a:rPr>
              <a:t>residual = difference between criterion and predicted 		criterion values</a:t>
            </a:r>
            <a:r>
              <a:rPr lang="en-US" sz="3000"/>
              <a:t>					                       		-- the part of the criterion not related to			the predictor 						   (Note:  r</a:t>
            </a:r>
            <a:r>
              <a:rPr lang="en-US" sz="3000" baseline="-25000">
                <a:solidFill>
                  <a:srgbClr val="FF6600"/>
                </a:solidFill>
              </a:rPr>
              <a:t>x</a:t>
            </a:r>
            <a:r>
              <a:rPr lang="en-US" sz="3000" baseline="-25000">
                <a:solidFill>
                  <a:srgbClr val="33CC33"/>
                </a:solidFill>
              </a:rPr>
              <a:t> </a:t>
            </a:r>
            <a:r>
              <a:rPr lang="en-US" sz="3000" baseline="-25000">
                <a:solidFill>
                  <a:srgbClr val="FF0066"/>
                </a:solidFill>
              </a:rPr>
              <a:t>res </a:t>
            </a:r>
            <a:r>
              <a:rPr lang="en-US" sz="3000"/>
              <a:t>= 0	 or     r </a:t>
            </a:r>
            <a:r>
              <a:rPr lang="en-US" sz="3000" baseline="-25000">
                <a:solidFill>
                  <a:srgbClr val="FF6600"/>
                </a:solidFill>
              </a:rPr>
              <a:t>x</a:t>
            </a:r>
            <a:r>
              <a:rPr lang="en-US" sz="3000" baseline="-25000"/>
              <a:t>(</a:t>
            </a:r>
            <a:r>
              <a:rPr lang="en-US" sz="3000" baseline="-25000">
                <a:solidFill>
                  <a:srgbClr val="33CC33"/>
                </a:solidFill>
              </a:rPr>
              <a:t>y</a:t>
            </a:r>
            <a:r>
              <a:rPr lang="en-US" sz="3000" baseline="-25000"/>
              <a:t>-</a:t>
            </a:r>
            <a:r>
              <a:rPr lang="en-US" sz="3000" baseline="-25000">
                <a:solidFill>
                  <a:srgbClr val="3399FF"/>
                </a:solidFill>
              </a:rPr>
              <a:t>y’</a:t>
            </a:r>
            <a:r>
              <a:rPr lang="en-US" sz="3000" baseline="-25000"/>
              <a:t>)</a:t>
            </a:r>
            <a:r>
              <a:rPr lang="en-US" sz="3000"/>
              <a:t> = 0 )</a:t>
            </a:r>
          </a:p>
          <a:p>
            <a:pPr>
              <a:spcBef>
                <a:spcPct val="50000"/>
              </a:spcBef>
            </a:pPr>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ext Box 2"/>
          <p:cNvSpPr txBox="1">
            <a:spLocks noChangeArrowheads="1"/>
          </p:cNvSpPr>
          <p:nvPr/>
        </p:nvSpPr>
        <p:spPr bwMode="auto">
          <a:xfrm>
            <a:off x="76200" y="0"/>
            <a:ext cx="9067800" cy="7975600"/>
          </a:xfrm>
          <a:prstGeom prst="rect">
            <a:avLst/>
          </a:prstGeom>
          <a:noFill/>
          <a:ln w="9525">
            <a:noFill/>
            <a:miter lim="800000"/>
            <a:headEnd/>
            <a:tailEnd/>
          </a:ln>
          <a:effectLst/>
        </p:spPr>
        <p:txBody>
          <a:bodyPr>
            <a:spAutoFit/>
          </a:bodyPr>
          <a:lstStyle/>
          <a:p>
            <a:pPr>
              <a:spcBef>
                <a:spcPct val="50000"/>
              </a:spcBef>
            </a:pPr>
            <a:r>
              <a:rPr lang="en-US"/>
              <a:t>Summary of Interrelationships among the key values…</a:t>
            </a:r>
          </a:p>
          <a:p>
            <a:pPr>
              <a:spcBef>
                <a:spcPct val="50000"/>
              </a:spcBef>
            </a:pPr>
            <a:endParaRPr lang="en-US"/>
          </a:p>
          <a:p>
            <a:pPr>
              <a:spcBef>
                <a:spcPct val="50000"/>
              </a:spcBef>
            </a:pPr>
            <a:r>
              <a:rPr lang="en-US"/>
              <a:t>		   X		Y		Y’		Y - Y’</a:t>
            </a:r>
          </a:p>
          <a:p>
            <a:pPr>
              <a:spcBef>
                <a:spcPct val="50000"/>
              </a:spcBef>
            </a:pPr>
            <a:endParaRPr lang="en-US"/>
          </a:p>
          <a:p>
            <a:pPr>
              <a:spcBef>
                <a:spcPct val="50000"/>
              </a:spcBef>
            </a:pPr>
            <a:r>
              <a:rPr lang="en-US"/>
              <a:t>	X	---	       	</a:t>
            </a:r>
            <a:r>
              <a:rPr lang="en-US">
                <a:solidFill>
                  <a:srgbClr val="FF0066"/>
                </a:solidFill>
              </a:rPr>
              <a:t>y’  “is” x</a:t>
            </a:r>
            <a:endParaRPr lang="en-US"/>
          </a:p>
          <a:p>
            <a:pPr>
              <a:spcBef>
                <a:spcPct val="50000"/>
              </a:spcBef>
            </a:pPr>
            <a:endParaRPr lang="en-US" sz="800"/>
          </a:p>
          <a:p>
            <a:pPr>
              <a:spcBef>
                <a:spcPct val="50000"/>
              </a:spcBef>
            </a:pPr>
            <a:endParaRPr lang="en-US" sz="100"/>
          </a:p>
          <a:p>
            <a:pPr>
              <a:spcBef>
                <a:spcPct val="50000"/>
              </a:spcBef>
            </a:pPr>
            <a:r>
              <a:rPr lang="en-US"/>
              <a:t>	Y	</a:t>
            </a:r>
            <a:r>
              <a:rPr lang="en-US" sz="4000"/>
              <a:t>r</a:t>
            </a:r>
            <a:r>
              <a:rPr lang="en-US"/>
              <a:t>yx		---	        </a:t>
            </a:r>
            <a:r>
              <a:rPr lang="en-US">
                <a:solidFill>
                  <a:schemeClr val="accent1"/>
                </a:solidFill>
              </a:rPr>
              <a:t>so, y is related to y’ as to x</a:t>
            </a:r>
            <a:endParaRPr lang="en-US"/>
          </a:p>
          <a:p>
            <a:pPr>
              <a:spcBef>
                <a:spcPct val="50000"/>
              </a:spcBef>
            </a:pPr>
            <a:endParaRPr lang="en-US" sz="800"/>
          </a:p>
          <a:p>
            <a:pPr>
              <a:spcBef>
                <a:spcPct val="50000"/>
              </a:spcBef>
            </a:pPr>
            <a:r>
              <a:rPr lang="en-US"/>
              <a:t>	Y’	1.0		</a:t>
            </a:r>
            <a:r>
              <a:rPr lang="en-US" sz="4000"/>
              <a:t>r</a:t>
            </a:r>
            <a:r>
              <a:rPr lang="en-US"/>
              <a:t>yx		---</a:t>
            </a:r>
          </a:p>
          <a:p>
            <a:pPr>
              <a:spcBef>
                <a:spcPct val="50000"/>
              </a:spcBef>
            </a:pPr>
            <a:endParaRPr lang="en-US" sz="800"/>
          </a:p>
          <a:p>
            <a:pPr>
              <a:spcBef>
                <a:spcPct val="50000"/>
              </a:spcBef>
            </a:pPr>
            <a:r>
              <a:rPr lang="en-US"/>
              <a:t>      Y - Y’	0.0            </a:t>
            </a:r>
            <a:r>
              <a:rPr lang="en-US">
                <a:sym typeface="Symbol" pitchFamily="18" charset="2"/>
              </a:rPr>
              <a:t> (1 - </a:t>
            </a:r>
            <a:r>
              <a:rPr lang="en-US" sz="4000"/>
              <a:t>r</a:t>
            </a:r>
            <a:r>
              <a:rPr lang="en-US"/>
              <a:t>yx</a:t>
            </a:r>
            <a:r>
              <a:rPr lang="en-US" sz="4000" baseline="30000"/>
              <a:t>2</a:t>
            </a:r>
            <a:r>
              <a:rPr lang="en-US"/>
              <a:t>)	0.0 		---</a:t>
            </a:r>
          </a:p>
          <a:p>
            <a:pPr>
              <a:spcBef>
                <a:spcPct val="50000"/>
              </a:spcBef>
            </a:pPr>
            <a:r>
              <a:rPr lang="en-US"/>
              <a:t>			  </a:t>
            </a:r>
            <a:r>
              <a:rPr lang="en-US">
                <a:solidFill>
                  <a:srgbClr val="3399FF"/>
                </a:solidFill>
              </a:rPr>
              <a:t>the residual is the part of the criterion not 			      related to the y or y’ (which “is” x)</a:t>
            </a:r>
          </a:p>
          <a:p>
            <a:pPr>
              <a:spcBef>
                <a:spcPct val="50000"/>
              </a:spcBef>
            </a:pPr>
            <a:endParaRPr lang="en-US">
              <a:solidFill>
                <a:srgbClr val="3399FF"/>
              </a:solidFill>
            </a:endParaRPr>
          </a:p>
          <a:p>
            <a:pPr>
              <a:spcBef>
                <a:spcPct val="50000"/>
              </a:spcBef>
            </a:pPr>
            <a:endParaRPr lang="en-US"/>
          </a:p>
        </p:txBody>
      </p:sp>
      <p:sp>
        <p:nvSpPr>
          <p:cNvPr id="12291" name="Oval 3"/>
          <p:cNvSpPr>
            <a:spLocks noChangeArrowheads="1"/>
          </p:cNvSpPr>
          <p:nvPr/>
        </p:nvSpPr>
        <p:spPr bwMode="auto">
          <a:xfrm>
            <a:off x="1981200" y="4267200"/>
            <a:ext cx="533400" cy="609600"/>
          </a:xfrm>
          <a:prstGeom prst="ellipse">
            <a:avLst/>
          </a:prstGeom>
          <a:noFill/>
          <a:ln w="9525">
            <a:solidFill>
              <a:srgbClr val="FF0066"/>
            </a:solidFill>
            <a:round/>
            <a:headEnd/>
            <a:tailEnd/>
          </a:ln>
          <a:effectLst/>
        </p:spPr>
        <p:txBody>
          <a:bodyPr wrap="none" anchor="ctr"/>
          <a:lstStyle/>
          <a:p>
            <a:pPr algn="ctr"/>
            <a:endParaRPr lang="en-US">
              <a:solidFill>
                <a:srgbClr val="FF0066"/>
              </a:solidFill>
            </a:endParaRPr>
          </a:p>
        </p:txBody>
      </p:sp>
      <p:sp>
        <p:nvSpPr>
          <p:cNvPr id="12292" name="Line 4"/>
          <p:cNvSpPr>
            <a:spLocks noChangeShapeType="1"/>
          </p:cNvSpPr>
          <p:nvPr/>
        </p:nvSpPr>
        <p:spPr bwMode="auto">
          <a:xfrm flipH="1">
            <a:off x="2438400" y="2667000"/>
            <a:ext cx="1295400" cy="1524000"/>
          </a:xfrm>
          <a:prstGeom prst="line">
            <a:avLst/>
          </a:prstGeom>
          <a:noFill/>
          <a:ln w="28575">
            <a:solidFill>
              <a:srgbClr val="FF0066"/>
            </a:solidFill>
            <a:round/>
            <a:headEnd/>
            <a:tailEnd type="triangle" w="med" len="med"/>
          </a:ln>
          <a:effectLst/>
        </p:spPr>
        <p:txBody>
          <a:bodyPr wrap="none" anchor="ctr"/>
          <a:lstStyle/>
          <a:p>
            <a:endParaRPr lang="en-US"/>
          </a:p>
        </p:txBody>
      </p:sp>
      <p:sp>
        <p:nvSpPr>
          <p:cNvPr id="12293" name="Rectangle 5"/>
          <p:cNvSpPr>
            <a:spLocks noChangeArrowheads="1"/>
          </p:cNvSpPr>
          <p:nvPr/>
        </p:nvSpPr>
        <p:spPr bwMode="auto">
          <a:xfrm>
            <a:off x="1752600" y="3200400"/>
            <a:ext cx="838200" cy="609600"/>
          </a:xfrm>
          <a:prstGeom prst="rect">
            <a:avLst/>
          </a:prstGeom>
          <a:noFill/>
          <a:ln w="9525">
            <a:solidFill>
              <a:schemeClr val="accent1"/>
            </a:solidFill>
            <a:miter lim="800000"/>
            <a:headEnd/>
            <a:tailEnd/>
          </a:ln>
          <a:effectLst/>
        </p:spPr>
        <p:txBody>
          <a:bodyPr wrap="none" anchor="ctr"/>
          <a:lstStyle/>
          <a:p>
            <a:pPr algn="ctr"/>
            <a:endParaRPr lang="en-US">
              <a:solidFill>
                <a:srgbClr val="3399FF"/>
              </a:solidFill>
            </a:endParaRPr>
          </a:p>
        </p:txBody>
      </p:sp>
      <p:sp>
        <p:nvSpPr>
          <p:cNvPr id="12294" name="Rectangle 6"/>
          <p:cNvSpPr>
            <a:spLocks noChangeArrowheads="1"/>
          </p:cNvSpPr>
          <p:nvPr/>
        </p:nvSpPr>
        <p:spPr bwMode="auto">
          <a:xfrm>
            <a:off x="3657600" y="4343400"/>
            <a:ext cx="838200" cy="533400"/>
          </a:xfrm>
          <a:prstGeom prst="rect">
            <a:avLst/>
          </a:prstGeom>
          <a:noFill/>
          <a:ln w="9525">
            <a:solidFill>
              <a:schemeClr val="accent1"/>
            </a:solidFill>
            <a:miter lim="800000"/>
            <a:headEnd/>
            <a:tailEnd/>
          </a:ln>
          <a:effectLst/>
        </p:spPr>
        <p:txBody>
          <a:bodyPr wrap="none" anchor="ctr"/>
          <a:lstStyle/>
          <a:p>
            <a:endParaRPr lang="en-US"/>
          </a:p>
        </p:txBody>
      </p:sp>
      <p:sp>
        <p:nvSpPr>
          <p:cNvPr id="12295" name="Line 7"/>
          <p:cNvSpPr>
            <a:spLocks noChangeShapeType="1"/>
          </p:cNvSpPr>
          <p:nvPr/>
        </p:nvSpPr>
        <p:spPr bwMode="auto">
          <a:xfrm flipH="1" flipV="1">
            <a:off x="2590800" y="3200400"/>
            <a:ext cx="2667000" cy="381000"/>
          </a:xfrm>
          <a:prstGeom prst="line">
            <a:avLst/>
          </a:prstGeom>
          <a:noFill/>
          <a:ln w="28575">
            <a:solidFill>
              <a:schemeClr val="accent1"/>
            </a:solidFill>
            <a:round/>
            <a:headEnd/>
            <a:tailEnd type="triangle" w="med" len="med"/>
          </a:ln>
          <a:effectLst/>
        </p:spPr>
        <p:txBody>
          <a:bodyPr wrap="none" anchor="ctr"/>
          <a:lstStyle/>
          <a:p>
            <a:endParaRPr lang="en-US"/>
          </a:p>
        </p:txBody>
      </p:sp>
      <p:sp>
        <p:nvSpPr>
          <p:cNvPr id="12296" name="Line 8"/>
          <p:cNvSpPr>
            <a:spLocks noChangeShapeType="1"/>
          </p:cNvSpPr>
          <p:nvPr/>
        </p:nvSpPr>
        <p:spPr bwMode="auto">
          <a:xfrm flipH="1">
            <a:off x="4267200" y="3657600"/>
            <a:ext cx="990600" cy="685800"/>
          </a:xfrm>
          <a:prstGeom prst="line">
            <a:avLst/>
          </a:prstGeom>
          <a:noFill/>
          <a:ln w="28575">
            <a:solidFill>
              <a:schemeClr val="accent1"/>
            </a:solidFill>
            <a:round/>
            <a:headEnd/>
            <a:tailEnd type="triangle" w="med" len="med"/>
          </a:ln>
          <a:effectLst/>
        </p:spPr>
        <p:txBody>
          <a:bodyPr wrap="none" anchor="ctr"/>
          <a:lstStyle/>
          <a:p>
            <a:endParaRPr lang="en-US"/>
          </a:p>
        </p:txBody>
      </p:sp>
      <p:sp>
        <p:nvSpPr>
          <p:cNvPr id="12297" name="Oval 9"/>
          <p:cNvSpPr>
            <a:spLocks noChangeArrowheads="1"/>
          </p:cNvSpPr>
          <p:nvPr/>
        </p:nvSpPr>
        <p:spPr bwMode="auto">
          <a:xfrm>
            <a:off x="1828800" y="5410200"/>
            <a:ext cx="762000" cy="533400"/>
          </a:xfrm>
          <a:prstGeom prst="ellipse">
            <a:avLst/>
          </a:prstGeom>
          <a:noFill/>
          <a:ln w="9525">
            <a:solidFill>
              <a:schemeClr val="accent2"/>
            </a:solidFill>
            <a:round/>
            <a:headEnd/>
            <a:tailEnd/>
          </a:ln>
          <a:effectLst/>
        </p:spPr>
        <p:txBody>
          <a:bodyPr wrap="none" anchor="ctr"/>
          <a:lstStyle/>
          <a:p>
            <a:endParaRPr lang="en-US"/>
          </a:p>
        </p:txBody>
      </p:sp>
      <p:sp>
        <p:nvSpPr>
          <p:cNvPr id="12298" name="Line 10"/>
          <p:cNvSpPr>
            <a:spLocks noChangeShapeType="1"/>
          </p:cNvSpPr>
          <p:nvPr/>
        </p:nvSpPr>
        <p:spPr bwMode="auto">
          <a:xfrm flipH="1" flipV="1">
            <a:off x="2514600" y="5867400"/>
            <a:ext cx="228600" cy="228600"/>
          </a:xfrm>
          <a:prstGeom prst="line">
            <a:avLst/>
          </a:prstGeom>
          <a:noFill/>
          <a:ln w="28575">
            <a:solidFill>
              <a:schemeClr val="accent2"/>
            </a:solidFill>
            <a:round/>
            <a:headEnd/>
            <a:tailEnd type="triangle" w="med" len="med"/>
          </a:ln>
          <a:effectLst/>
        </p:spPr>
        <p:txBody>
          <a:bodyPr wrap="none" anchor="ctr"/>
          <a:lstStyle/>
          <a:p>
            <a:endParaRPr lang="en-US"/>
          </a:p>
        </p:txBody>
      </p:sp>
      <p:sp>
        <p:nvSpPr>
          <p:cNvPr id="12299" name="Oval 11"/>
          <p:cNvSpPr>
            <a:spLocks noChangeArrowheads="1"/>
          </p:cNvSpPr>
          <p:nvPr/>
        </p:nvSpPr>
        <p:spPr bwMode="auto">
          <a:xfrm>
            <a:off x="5486400" y="5486400"/>
            <a:ext cx="838200" cy="457200"/>
          </a:xfrm>
          <a:prstGeom prst="ellipse">
            <a:avLst/>
          </a:prstGeom>
          <a:noFill/>
          <a:ln w="9525">
            <a:solidFill>
              <a:schemeClr val="accent2"/>
            </a:solidFill>
            <a:round/>
            <a:headEnd/>
            <a:tailEnd/>
          </a:ln>
          <a:effectLst/>
        </p:spPr>
        <p:txBody>
          <a:bodyPr wrap="none" anchor="ctr"/>
          <a:lstStyle/>
          <a:p>
            <a:endParaRPr lang="en-US"/>
          </a:p>
        </p:txBody>
      </p:sp>
      <p:sp>
        <p:nvSpPr>
          <p:cNvPr id="12300" name="Line 12"/>
          <p:cNvSpPr>
            <a:spLocks noChangeShapeType="1"/>
          </p:cNvSpPr>
          <p:nvPr/>
        </p:nvSpPr>
        <p:spPr bwMode="auto">
          <a:xfrm flipV="1">
            <a:off x="5029200" y="5867400"/>
            <a:ext cx="304800" cy="152400"/>
          </a:xfrm>
          <a:prstGeom prst="line">
            <a:avLst/>
          </a:prstGeom>
          <a:noFill/>
          <a:ln w="38100">
            <a:solidFill>
              <a:schemeClr val="accent2"/>
            </a:solidFill>
            <a:round/>
            <a:headEnd/>
            <a:tailEnd type="triangle" w="med" len="med"/>
          </a:ln>
          <a:effectLst/>
        </p:spPr>
        <p:txBody>
          <a:bodyPr wrap="none" anchor="ctr"/>
          <a:lstStyle/>
          <a:p>
            <a:endParaRPr lang="en-US"/>
          </a:p>
        </p:txBody>
      </p:sp>
      <p:pic>
        <p:nvPicPr>
          <p:cNvPr id="12301" name="Picture 13" descr="mtm"/>
          <p:cNvPicPr>
            <a:picLocks noChangeAspect="1" noChangeArrowheads="1"/>
          </p:cNvPicPr>
          <p:nvPr/>
        </p:nvPicPr>
        <p:blipFill>
          <a:blip r:embed="rId2" cstate="print"/>
          <a:srcRect/>
          <a:stretch>
            <a:fillRect/>
          </a:stretch>
        </p:blipFill>
        <p:spPr bwMode="auto">
          <a:xfrm>
            <a:off x="8805863" y="6400800"/>
            <a:ext cx="338137" cy="457200"/>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ext Box 2"/>
          <p:cNvSpPr txBox="1">
            <a:spLocks noChangeArrowheads="1"/>
          </p:cNvSpPr>
          <p:nvPr/>
        </p:nvSpPr>
        <p:spPr bwMode="auto">
          <a:xfrm>
            <a:off x="76200" y="0"/>
            <a:ext cx="9067800" cy="2392363"/>
          </a:xfrm>
          <a:prstGeom prst="rect">
            <a:avLst/>
          </a:prstGeom>
          <a:noFill/>
          <a:ln w="9525">
            <a:noFill/>
            <a:miter lim="800000"/>
            <a:headEnd/>
            <a:tailEnd/>
          </a:ln>
          <a:effectLst/>
        </p:spPr>
        <p:txBody>
          <a:bodyPr>
            <a:spAutoFit/>
          </a:bodyPr>
          <a:lstStyle/>
          <a:p>
            <a:pPr>
              <a:spcBef>
                <a:spcPct val="50000"/>
              </a:spcBef>
            </a:pPr>
            <a:r>
              <a:rPr lang="en-US" sz="2000"/>
              <a:t>Examples of Statistical Control</a:t>
            </a:r>
            <a:r>
              <a:rPr lang="en-US"/>
              <a:t>  </a:t>
            </a:r>
            <a:r>
              <a:rPr lang="en-US">
                <a:solidFill>
                  <a:srgbClr val="00FFFF"/>
                </a:solidFill>
              </a:rPr>
              <a:t>A design problem …</a:t>
            </a:r>
          </a:p>
          <a:p>
            <a:pPr>
              <a:lnSpc>
                <a:spcPct val="80000"/>
              </a:lnSpc>
              <a:spcBef>
                <a:spcPct val="50000"/>
              </a:spcBef>
            </a:pPr>
            <a:r>
              <a:rPr lang="en-US"/>
              <a:t>We want to assess the correlation between the amount of homework completed and performance on exams.  Since we can not RA participants to amount of homework, we are concerned that motivation will be a confound.  Specifically, we think that motivation will influence both the number of homeworks each participant completes and how well they prepare for the exam.</a:t>
            </a:r>
          </a:p>
        </p:txBody>
      </p:sp>
      <p:sp>
        <p:nvSpPr>
          <p:cNvPr id="5123" name="Text Box 3"/>
          <p:cNvSpPr txBox="1">
            <a:spLocks noChangeArrowheads="1"/>
          </p:cNvSpPr>
          <p:nvPr/>
        </p:nvSpPr>
        <p:spPr bwMode="auto">
          <a:xfrm>
            <a:off x="0" y="2743200"/>
            <a:ext cx="3733800" cy="2428875"/>
          </a:xfrm>
          <a:prstGeom prst="rect">
            <a:avLst/>
          </a:prstGeom>
          <a:noFill/>
          <a:ln w="9525">
            <a:noFill/>
            <a:miter lim="800000"/>
            <a:headEnd/>
            <a:tailEnd/>
          </a:ln>
          <a:effectLst/>
        </p:spPr>
        <p:txBody>
          <a:bodyPr>
            <a:spAutoFit/>
          </a:bodyPr>
          <a:lstStyle/>
          <a:p>
            <a:pPr>
              <a:lnSpc>
                <a:spcPct val="80000"/>
              </a:lnSpc>
            </a:pPr>
            <a:r>
              <a:rPr lang="en-US"/>
              <a:t>So, the question we want to ask can be phrased as,  “What is the correlation between amount of homework completed and test performance that is independent of (not related to) motivation?”</a:t>
            </a:r>
          </a:p>
        </p:txBody>
      </p:sp>
      <p:sp>
        <p:nvSpPr>
          <p:cNvPr id="5124" name="Text Box 4"/>
          <p:cNvSpPr txBox="1">
            <a:spLocks noChangeArrowheads="1"/>
          </p:cNvSpPr>
          <p:nvPr/>
        </p:nvSpPr>
        <p:spPr bwMode="auto">
          <a:xfrm>
            <a:off x="304800" y="5846763"/>
            <a:ext cx="8686800" cy="858837"/>
          </a:xfrm>
          <a:prstGeom prst="rect">
            <a:avLst/>
          </a:prstGeom>
          <a:noFill/>
          <a:ln w="9525">
            <a:noFill/>
            <a:miter lim="800000"/>
            <a:headEnd/>
            <a:tailEnd/>
          </a:ln>
          <a:effectLst/>
        </p:spPr>
        <p:txBody>
          <a:bodyPr>
            <a:spAutoFit/>
          </a:bodyPr>
          <a:lstStyle/>
          <a:p>
            <a:pPr>
              <a:lnSpc>
                <a:spcPct val="70000"/>
              </a:lnSpc>
            </a:pPr>
            <a:r>
              <a:rPr lang="en-US"/>
              <a:t>To do this we want to correlate the </a:t>
            </a:r>
            <a:r>
              <a:rPr lang="en-US">
                <a:solidFill>
                  <a:srgbClr val="00FFFF"/>
                </a:solidFill>
              </a:rPr>
              <a:t>part of homeworks completed that is not related to motivation</a:t>
            </a:r>
            <a:r>
              <a:rPr lang="en-US"/>
              <a:t>, with the part of test scores that is not related to motivation.</a:t>
            </a:r>
          </a:p>
        </p:txBody>
      </p:sp>
      <p:sp>
        <p:nvSpPr>
          <p:cNvPr id="5125" name="Oval 5"/>
          <p:cNvSpPr>
            <a:spLocks noChangeArrowheads="1"/>
          </p:cNvSpPr>
          <p:nvPr/>
        </p:nvSpPr>
        <p:spPr bwMode="auto">
          <a:xfrm>
            <a:off x="7543800" y="2971800"/>
            <a:ext cx="762000" cy="762000"/>
          </a:xfrm>
          <a:prstGeom prst="ellipse">
            <a:avLst/>
          </a:prstGeom>
          <a:noFill/>
          <a:ln w="28575">
            <a:solidFill>
              <a:schemeClr val="tx1"/>
            </a:solidFill>
            <a:round/>
            <a:headEnd/>
            <a:tailEnd/>
          </a:ln>
          <a:effectLst/>
        </p:spPr>
        <p:txBody>
          <a:bodyPr wrap="none" anchor="ctr"/>
          <a:lstStyle/>
          <a:p>
            <a:endParaRPr lang="en-US"/>
          </a:p>
        </p:txBody>
      </p:sp>
      <p:sp>
        <p:nvSpPr>
          <p:cNvPr id="5126" name="Text Box 6"/>
          <p:cNvSpPr txBox="1">
            <a:spLocks noChangeArrowheads="1"/>
          </p:cNvSpPr>
          <p:nvPr/>
        </p:nvSpPr>
        <p:spPr bwMode="auto">
          <a:xfrm>
            <a:off x="7772400" y="3200400"/>
            <a:ext cx="304800" cy="457200"/>
          </a:xfrm>
          <a:prstGeom prst="rect">
            <a:avLst/>
          </a:prstGeom>
          <a:noFill/>
          <a:ln w="9525">
            <a:noFill/>
            <a:miter lim="800000"/>
            <a:headEnd/>
            <a:tailEnd/>
          </a:ln>
          <a:effectLst/>
        </p:spPr>
        <p:txBody>
          <a:bodyPr>
            <a:spAutoFit/>
          </a:bodyPr>
          <a:lstStyle/>
          <a:p>
            <a:pPr>
              <a:spcBef>
                <a:spcPct val="50000"/>
              </a:spcBef>
            </a:pPr>
            <a:r>
              <a:rPr lang="en-US">
                <a:solidFill>
                  <a:schemeClr val="tx1"/>
                </a:solidFill>
              </a:rPr>
              <a:t>E</a:t>
            </a:r>
          </a:p>
        </p:txBody>
      </p:sp>
      <p:sp>
        <p:nvSpPr>
          <p:cNvPr id="5127" name="Oval 7"/>
          <p:cNvSpPr>
            <a:spLocks noChangeArrowheads="1"/>
          </p:cNvSpPr>
          <p:nvPr/>
        </p:nvSpPr>
        <p:spPr bwMode="auto">
          <a:xfrm>
            <a:off x="5867400" y="3886200"/>
            <a:ext cx="762000" cy="762000"/>
          </a:xfrm>
          <a:prstGeom prst="ellipse">
            <a:avLst/>
          </a:prstGeom>
          <a:noFill/>
          <a:ln w="28575">
            <a:solidFill>
              <a:schemeClr val="tx1"/>
            </a:solidFill>
            <a:round/>
            <a:headEnd/>
            <a:tailEnd/>
          </a:ln>
          <a:effectLst/>
        </p:spPr>
        <p:txBody>
          <a:bodyPr wrap="none" anchor="ctr"/>
          <a:lstStyle/>
          <a:p>
            <a:endParaRPr lang="en-US"/>
          </a:p>
        </p:txBody>
      </p:sp>
      <p:sp>
        <p:nvSpPr>
          <p:cNvPr id="5128" name="Text Box 8"/>
          <p:cNvSpPr txBox="1">
            <a:spLocks noChangeArrowheads="1"/>
          </p:cNvSpPr>
          <p:nvPr/>
        </p:nvSpPr>
        <p:spPr bwMode="auto">
          <a:xfrm>
            <a:off x="6096000" y="4114800"/>
            <a:ext cx="304800" cy="457200"/>
          </a:xfrm>
          <a:prstGeom prst="rect">
            <a:avLst/>
          </a:prstGeom>
          <a:noFill/>
          <a:ln w="9525">
            <a:noFill/>
            <a:miter lim="800000"/>
            <a:headEnd/>
            <a:tailEnd/>
          </a:ln>
          <a:effectLst/>
        </p:spPr>
        <p:txBody>
          <a:bodyPr>
            <a:spAutoFit/>
          </a:bodyPr>
          <a:lstStyle/>
          <a:p>
            <a:pPr>
              <a:spcBef>
                <a:spcPct val="50000"/>
              </a:spcBef>
            </a:pPr>
            <a:r>
              <a:rPr lang="en-US">
                <a:solidFill>
                  <a:schemeClr val="tx1"/>
                </a:solidFill>
              </a:rPr>
              <a:t>H</a:t>
            </a:r>
          </a:p>
        </p:txBody>
      </p:sp>
      <p:sp>
        <p:nvSpPr>
          <p:cNvPr id="5129" name="Oval 9"/>
          <p:cNvSpPr>
            <a:spLocks noChangeArrowheads="1"/>
          </p:cNvSpPr>
          <p:nvPr/>
        </p:nvSpPr>
        <p:spPr bwMode="auto">
          <a:xfrm>
            <a:off x="4419600" y="2819400"/>
            <a:ext cx="762000" cy="762000"/>
          </a:xfrm>
          <a:prstGeom prst="ellipse">
            <a:avLst/>
          </a:prstGeom>
          <a:noFill/>
          <a:ln w="28575">
            <a:solidFill>
              <a:srgbClr val="00FFFF"/>
            </a:solidFill>
            <a:round/>
            <a:headEnd/>
            <a:tailEnd/>
          </a:ln>
          <a:effectLst/>
        </p:spPr>
        <p:txBody>
          <a:bodyPr wrap="none" anchor="ctr"/>
          <a:lstStyle/>
          <a:p>
            <a:endParaRPr lang="en-US"/>
          </a:p>
        </p:txBody>
      </p:sp>
      <p:sp>
        <p:nvSpPr>
          <p:cNvPr id="5130" name="Text Box 10"/>
          <p:cNvSpPr txBox="1">
            <a:spLocks noChangeArrowheads="1"/>
          </p:cNvSpPr>
          <p:nvPr/>
        </p:nvSpPr>
        <p:spPr bwMode="auto">
          <a:xfrm>
            <a:off x="4648200" y="3048000"/>
            <a:ext cx="304800" cy="457200"/>
          </a:xfrm>
          <a:prstGeom prst="rect">
            <a:avLst/>
          </a:prstGeom>
          <a:noFill/>
          <a:ln w="9525">
            <a:noFill/>
            <a:miter lim="800000"/>
            <a:headEnd/>
            <a:tailEnd/>
          </a:ln>
          <a:effectLst/>
        </p:spPr>
        <p:txBody>
          <a:bodyPr>
            <a:spAutoFit/>
          </a:bodyPr>
          <a:lstStyle/>
          <a:p>
            <a:pPr>
              <a:spcBef>
                <a:spcPct val="50000"/>
              </a:spcBef>
            </a:pPr>
            <a:r>
              <a:rPr lang="en-US">
                <a:solidFill>
                  <a:srgbClr val="00FFFF"/>
                </a:solidFill>
              </a:rPr>
              <a:t>M</a:t>
            </a:r>
          </a:p>
        </p:txBody>
      </p:sp>
      <p:sp>
        <p:nvSpPr>
          <p:cNvPr id="5131" name="Line 11"/>
          <p:cNvSpPr>
            <a:spLocks noChangeShapeType="1"/>
          </p:cNvSpPr>
          <p:nvPr/>
        </p:nvSpPr>
        <p:spPr bwMode="auto">
          <a:xfrm>
            <a:off x="5257800" y="3124200"/>
            <a:ext cx="2209800" cy="152400"/>
          </a:xfrm>
          <a:prstGeom prst="line">
            <a:avLst/>
          </a:prstGeom>
          <a:noFill/>
          <a:ln w="9525">
            <a:solidFill>
              <a:schemeClr val="tx1"/>
            </a:solidFill>
            <a:round/>
            <a:headEnd/>
            <a:tailEnd type="triangle" w="med" len="med"/>
          </a:ln>
          <a:effectLst/>
        </p:spPr>
        <p:txBody>
          <a:bodyPr/>
          <a:lstStyle/>
          <a:p>
            <a:endParaRPr lang="en-US"/>
          </a:p>
        </p:txBody>
      </p:sp>
      <p:sp>
        <p:nvSpPr>
          <p:cNvPr id="5132" name="Line 12"/>
          <p:cNvSpPr>
            <a:spLocks noChangeShapeType="1"/>
          </p:cNvSpPr>
          <p:nvPr/>
        </p:nvSpPr>
        <p:spPr bwMode="auto">
          <a:xfrm>
            <a:off x="5105400" y="3581400"/>
            <a:ext cx="685800" cy="457200"/>
          </a:xfrm>
          <a:prstGeom prst="line">
            <a:avLst/>
          </a:prstGeom>
          <a:noFill/>
          <a:ln w="9525">
            <a:solidFill>
              <a:schemeClr val="tx1"/>
            </a:solidFill>
            <a:round/>
            <a:headEnd/>
            <a:tailEnd type="triangle" w="med" len="med"/>
          </a:ln>
          <a:effectLst/>
        </p:spPr>
        <p:txBody>
          <a:bodyPr/>
          <a:lstStyle/>
          <a:p>
            <a:endParaRPr lang="en-US"/>
          </a:p>
        </p:txBody>
      </p:sp>
      <p:sp>
        <p:nvSpPr>
          <p:cNvPr id="5133" name="Line 13"/>
          <p:cNvSpPr>
            <a:spLocks noChangeShapeType="1"/>
          </p:cNvSpPr>
          <p:nvPr/>
        </p:nvSpPr>
        <p:spPr bwMode="auto">
          <a:xfrm flipV="1">
            <a:off x="6629400" y="3505200"/>
            <a:ext cx="914400" cy="533400"/>
          </a:xfrm>
          <a:prstGeom prst="line">
            <a:avLst/>
          </a:prstGeom>
          <a:noFill/>
          <a:ln w="38100">
            <a:solidFill>
              <a:srgbClr val="00FFFF"/>
            </a:solidFill>
            <a:round/>
            <a:headEnd/>
            <a:tailEnd type="triangle" w="med" len="med"/>
          </a:ln>
          <a:effectLst/>
        </p:spPr>
        <p:txBody>
          <a:bodyPr/>
          <a:lstStyle/>
          <a:p>
            <a:endParaRPr lang="en-US"/>
          </a:p>
        </p:txBody>
      </p:sp>
      <p:sp>
        <p:nvSpPr>
          <p:cNvPr id="5134" name="Text Box 14"/>
          <p:cNvSpPr txBox="1">
            <a:spLocks noChangeArrowheads="1"/>
          </p:cNvSpPr>
          <p:nvPr/>
        </p:nvSpPr>
        <p:spPr bwMode="auto">
          <a:xfrm>
            <a:off x="7772400" y="4191000"/>
            <a:ext cx="838200" cy="457200"/>
          </a:xfrm>
          <a:prstGeom prst="rect">
            <a:avLst/>
          </a:prstGeom>
          <a:noFill/>
          <a:ln w="9525">
            <a:noFill/>
            <a:miter lim="800000"/>
            <a:headEnd/>
            <a:tailEnd/>
          </a:ln>
          <a:effectLst/>
        </p:spPr>
        <p:txBody>
          <a:bodyPr>
            <a:spAutoFit/>
          </a:bodyPr>
          <a:lstStyle/>
          <a:p>
            <a:pPr>
              <a:spcBef>
                <a:spcPct val="50000"/>
              </a:spcBef>
            </a:pPr>
            <a:r>
              <a:rPr lang="en-US"/>
              <a:t>r</a:t>
            </a:r>
            <a:r>
              <a:rPr lang="en-US" baseline="-25000"/>
              <a:t>H,E</a:t>
            </a:r>
          </a:p>
        </p:txBody>
      </p:sp>
      <p:sp>
        <p:nvSpPr>
          <p:cNvPr id="5135" name="Arc 15"/>
          <p:cNvSpPr>
            <a:spLocks/>
          </p:cNvSpPr>
          <p:nvPr/>
        </p:nvSpPr>
        <p:spPr bwMode="auto">
          <a:xfrm rot="6052149">
            <a:off x="6781800" y="3810000"/>
            <a:ext cx="990600" cy="990600"/>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chemeClr val="tx1"/>
            </a:solidFill>
            <a:round/>
            <a:headEnd type="arrow" w="med" len="med"/>
            <a:tailEnd type="arrow" w="med" len="med"/>
          </a:ln>
          <a:effectLst/>
        </p:spPr>
        <p:txBody>
          <a:bodyPr wrap="none" anchor="ctr"/>
          <a:lstStyle/>
          <a:p>
            <a:endParaRPr lang="en-US"/>
          </a:p>
        </p:txBody>
      </p:sp>
      <p:sp>
        <p:nvSpPr>
          <p:cNvPr id="5138" name="Text Box 18"/>
          <p:cNvSpPr txBox="1">
            <a:spLocks noChangeArrowheads="1"/>
          </p:cNvSpPr>
          <p:nvPr/>
        </p:nvSpPr>
        <p:spPr bwMode="auto">
          <a:xfrm>
            <a:off x="7010400" y="3810000"/>
            <a:ext cx="381000" cy="457200"/>
          </a:xfrm>
          <a:prstGeom prst="rect">
            <a:avLst/>
          </a:prstGeom>
          <a:noFill/>
          <a:ln w="9525">
            <a:noFill/>
            <a:miter lim="800000"/>
            <a:headEnd/>
            <a:tailEnd/>
          </a:ln>
          <a:effectLst/>
        </p:spPr>
        <p:txBody>
          <a:bodyPr>
            <a:spAutoFit/>
          </a:bodyPr>
          <a:lstStyle/>
          <a:p>
            <a:pPr>
              <a:spcBef>
                <a:spcPct val="50000"/>
              </a:spcBef>
            </a:pPr>
            <a:r>
              <a:rPr lang="en-US">
                <a:solidFill>
                  <a:srgbClr val="00FFFF"/>
                </a:solidFill>
              </a:rPr>
              <a:t>?</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ext Box 2"/>
          <p:cNvSpPr txBox="1">
            <a:spLocks noChangeArrowheads="1"/>
          </p:cNvSpPr>
          <p:nvPr/>
        </p:nvSpPr>
        <p:spPr bwMode="auto">
          <a:xfrm>
            <a:off x="0" y="0"/>
            <a:ext cx="9067800" cy="6116638"/>
          </a:xfrm>
          <a:prstGeom prst="rect">
            <a:avLst/>
          </a:prstGeom>
          <a:noFill/>
          <a:ln w="9525">
            <a:noFill/>
            <a:miter lim="800000"/>
            <a:headEnd/>
            <a:tailEnd/>
          </a:ln>
          <a:effectLst/>
        </p:spPr>
        <p:txBody>
          <a:bodyPr>
            <a:spAutoFit/>
          </a:bodyPr>
          <a:lstStyle/>
          <a:p>
            <a:pPr>
              <a:spcBef>
                <a:spcPct val="50000"/>
              </a:spcBef>
            </a:pPr>
            <a:r>
              <a:rPr lang="en-US">
                <a:solidFill>
                  <a:srgbClr val="00FFFF"/>
                </a:solidFill>
              </a:rPr>
              <a:t>Design</a:t>
            </a:r>
            <a:r>
              <a:rPr lang="en-US"/>
              <a:t> </a:t>
            </a:r>
            <a:r>
              <a:rPr lang="en-US">
                <a:solidFill>
                  <a:srgbClr val="FFFFCC"/>
                </a:solidFill>
              </a:rPr>
              <a:t>control using</a:t>
            </a:r>
            <a:r>
              <a:rPr lang="en-US"/>
              <a:t> </a:t>
            </a:r>
            <a:r>
              <a:rPr lang="en-US">
                <a:solidFill>
                  <a:srgbClr val="FF6600"/>
                </a:solidFill>
              </a:rPr>
              <a:t>Partial Correlation</a:t>
            </a:r>
            <a:r>
              <a:rPr lang="en-US"/>
              <a:t> by </a:t>
            </a:r>
            <a:r>
              <a:rPr lang="en-US">
                <a:solidFill>
                  <a:srgbClr val="FF0066"/>
                </a:solidFill>
              </a:rPr>
              <a:t>residualization</a:t>
            </a:r>
            <a:endParaRPr lang="en-US" sz="100"/>
          </a:p>
          <a:p>
            <a:pPr>
              <a:spcBef>
                <a:spcPct val="50000"/>
              </a:spcBef>
            </a:pPr>
            <a:r>
              <a:rPr lang="en-US"/>
              <a:t>Step 1a   </a:t>
            </a:r>
            <a:r>
              <a:rPr lang="en-US">
                <a:solidFill>
                  <a:srgbClr val="33CC33"/>
                </a:solidFill>
              </a:rPr>
              <a:t>predict</a:t>
            </a:r>
            <a:r>
              <a:rPr lang="en-US"/>
              <a:t> # homeworks completed from motivation				</a:t>
            </a:r>
            <a:r>
              <a:rPr lang="en-US">
                <a:solidFill>
                  <a:srgbClr val="33CC33"/>
                </a:solidFill>
              </a:rPr>
              <a:t>#hwks’  =  b(motivation) + a</a:t>
            </a:r>
          </a:p>
          <a:p>
            <a:pPr>
              <a:spcBef>
                <a:spcPct val="50000"/>
              </a:spcBef>
            </a:pPr>
            <a:r>
              <a:rPr lang="en-US"/>
              <a:t>Step 1b  find the </a:t>
            </a:r>
            <a:r>
              <a:rPr lang="en-US">
                <a:solidFill>
                  <a:srgbClr val="FF0066"/>
                </a:solidFill>
              </a:rPr>
              <a:t>residual</a:t>
            </a:r>
            <a:r>
              <a:rPr lang="en-US"/>
              <a:t> (part of #hwks not related to motivation)       	</a:t>
            </a:r>
            <a:r>
              <a:rPr lang="en-US">
                <a:solidFill>
                  <a:srgbClr val="FF0066"/>
                </a:solidFill>
              </a:rPr>
              <a:t>residual #hwks = #hwks - #hwks’ ( rem: r</a:t>
            </a:r>
            <a:r>
              <a:rPr lang="en-US" baseline="-25000">
                <a:solidFill>
                  <a:srgbClr val="FF0066"/>
                </a:solidFill>
              </a:rPr>
              <a:t>x (y-y’)</a:t>
            </a:r>
            <a:r>
              <a:rPr lang="en-US">
                <a:solidFill>
                  <a:srgbClr val="FF0066"/>
                </a:solidFill>
              </a:rPr>
              <a:t> = 0 )</a:t>
            </a:r>
            <a:endParaRPr lang="en-US"/>
          </a:p>
          <a:p>
            <a:pPr>
              <a:spcBef>
                <a:spcPct val="50000"/>
              </a:spcBef>
            </a:pPr>
            <a:r>
              <a:rPr lang="en-US"/>
              <a:t>Step 2a   </a:t>
            </a:r>
            <a:r>
              <a:rPr lang="en-US">
                <a:solidFill>
                  <a:srgbClr val="33CC33"/>
                </a:solidFill>
              </a:rPr>
              <a:t>predict </a:t>
            </a:r>
            <a:r>
              <a:rPr lang="en-US">
                <a:solidFill>
                  <a:schemeClr val="tx1"/>
                </a:solidFill>
              </a:rPr>
              <a:t>test scores from motivation			    		    </a:t>
            </a:r>
            <a:r>
              <a:rPr lang="en-US">
                <a:solidFill>
                  <a:srgbClr val="33CC33"/>
                </a:solidFill>
              </a:rPr>
              <a:t>test’  =  b(motivation) + a</a:t>
            </a:r>
            <a:endParaRPr lang="en-US"/>
          </a:p>
          <a:p>
            <a:pPr>
              <a:spcBef>
                <a:spcPct val="50000"/>
              </a:spcBef>
            </a:pPr>
            <a:r>
              <a:rPr lang="en-US"/>
              <a:t>Step 2b   find the residual (part of test scores not related to 				motivation)						          </a:t>
            </a:r>
            <a:r>
              <a:rPr lang="en-US">
                <a:solidFill>
                  <a:srgbClr val="FF0066"/>
                </a:solidFill>
              </a:rPr>
              <a:t>residual test = test - test’ ( again: r</a:t>
            </a:r>
            <a:r>
              <a:rPr lang="en-US" baseline="-25000">
                <a:solidFill>
                  <a:srgbClr val="FF0066"/>
                </a:solidFill>
              </a:rPr>
              <a:t>x (y-y’)</a:t>
            </a:r>
            <a:r>
              <a:rPr lang="en-US">
                <a:solidFill>
                  <a:srgbClr val="FF0066"/>
                </a:solidFill>
              </a:rPr>
              <a:t> = 0 )</a:t>
            </a:r>
          </a:p>
          <a:p>
            <a:pPr>
              <a:spcBef>
                <a:spcPct val="50000"/>
              </a:spcBef>
            </a:pPr>
            <a:r>
              <a:rPr lang="en-US">
                <a:solidFill>
                  <a:schemeClr val="tx1"/>
                </a:solidFill>
              </a:rPr>
              <a:t>Step 3    </a:t>
            </a:r>
            <a:r>
              <a:rPr lang="en-US">
                <a:solidFill>
                  <a:srgbClr val="FF6600"/>
                </a:solidFill>
              </a:rPr>
              <a:t>correlate the residuals</a:t>
            </a:r>
            <a:r>
              <a:rPr lang="en-US">
                <a:solidFill>
                  <a:schemeClr val="tx1"/>
                </a:solidFill>
              </a:rPr>
              <a:t> (the part of # hwks not 		   related to motivation and the part of test scores not  		   related to motivation) to find the relationship between 	   # hwks and test scores that is independent of motivation</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 Box 2"/>
          <p:cNvSpPr txBox="1">
            <a:spLocks noChangeArrowheads="1"/>
          </p:cNvSpPr>
          <p:nvPr/>
        </p:nvSpPr>
        <p:spPr bwMode="auto">
          <a:xfrm>
            <a:off x="0" y="0"/>
            <a:ext cx="9067800" cy="6118225"/>
          </a:xfrm>
          <a:prstGeom prst="rect">
            <a:avLst/>
          </a:prstGeom>
          <a:noFill/>
          <a:ln w="9525">
            <a:noFill/>
            <a:miter lim="800000"/>
            <a:headEnd/>
            <a:tailEnd/>
          </a:ln>
          <a:effectLst/>
        </p:spPr>
        <p:txBody>
          <a:bodyPr>
            <a:spAutoFit/>
          </a:bodyPr>
          <a:lstStyle/>
          <a:p>
            <a:pPr>
              <a:spcBef>
                <a:spcPct val="50000"/>
              </a:spcBef>
            </a:pPr>
            <a:r>
              <a:rPr lang="en-US">
                <a:solidFill>
                  <a:srgbClr val="00FFFF"/>
                </a:solidFill>
              </a:rPr>
              <a:t>Design</a:t>
            </a:r>
            <a:r>
              <a:rPr lang="en-US"/>
              <a:t> </a:t>
            </a:r>
            <a:r>
              <a:rPr lang="en-US">
                <a:solidFill>
                  <a:srgbClr val="FFFFCC"/>
                </a:solidFill>
              </a:rPr>
              <a:t>control using</a:t>
            </a:r>
            <a:r>
              <a:rPr lang="en-US"/>
              <a:t> </a:t>
            </a:r>
            <a:r>
              <a:rPr lang="en-US">
                <a:solidFill>
                  <a:srgbClr val="FF9933"/>
                </a:solidFill>
              </a:rPr>
              <a:t>Semi-Partial Correlation</a:t>
            </a:r>
            <a:r>
              <a:rPr lang="en-US"/>
              <a:t> by </a:t>
            </a:r>
            <a:r>
              <a:rPr lang="en-US">
                <a:solidFill>
                  <a:srgbClr val="FF0066"/>
                </a:solidFill>
              </a:rPr>
              <a:t>residualization</a:t>
            </a:r>
            <a:endParaRPr lang="en-US"/>
          </a:p>
          <a:p>
            <a:pPr>
              <a:spcBef>
                <a:spcPct val="50000"/>
              </a:spcBef>
            </a:pPr>
            <a:endParaRPr lang="en-US" sz="1400"/>
          </a:p>
          <a:p>
            <a:pPr>
              <a:spcBef>
                <a:spcPct val="50000"/>
              </a:spcBef>
            </a:pPr>
            <a:r>
              <a:rPr lang="en-US"/>
              <a:t>Consider a version of this question for which we want to control only homework scores for motivation </a:t>
            </a:r>
            <a:endParaRPr lang="en-US" sz="100"/>
          </a:p>
          <a:p>
            <a:pPr>
              <a:spcBef>
                <a:spcPct val="50000"/>
              </a:spcBef>
            </a:pPr>
            <a:endParaRPr lang="en-US" sz="1800"/>
          </a:p>
          <a:p>
            <a:pPr>
              <a:spcBef>
                <a:spcPct val="50000"/>
              </a:spcBef>
            </a:pPr>
            <a:r>
              <a:rPr lang="en-US"/>
              <a:t>Step 1a   </a:t>
            </a:r>
            <a:r>
              <a:rPr lang="en-US">
                <a:solidFill>
                  <a:srgbClr val="33CC33"/>
                </a:solidFill>
              </a:rPr>
              <a:t>predict</a:t>
            </a:r>
            <a:r>
              <a:rPr lang="en-US"/>
              <a:t> # homeworks completed from motivation				</a:t>
            </a:r>
            <a:r>
              <a:rPr lang="en-US">
                <a:solidFill>
                  <a:srgbClr val="33CC33"/>
                </a:solidFill>
              </a:rPr>
              <a:t>#hwks’  =  b(motivation) + a</a:t>
            </a:r>
          </a:p>
          <a:p>
            <a:pPr>
              <a:spcBef>
                <a:spcPct val="50000"/>
              </a:spcBef>
            </a:pPr>
            <a:r>
              <a:rPr lang="en-US"/>
              <a:t>Step 1b  find the </a:t>
            </a:r>
            <a:r>
              <a:rPr lang="en-US">
                <a:solidFill>
                  <a:srgbClr val="FF0066"/>
                </a:solidFill>
              </a:rPr>
              <a:t>residual</a:t>
            </a:r>
            <a:r>
              <a:rPr lang="en-US"/>
              <a:t> (part of #hwks not related to motivation)       	</a:t>
            </a:r>
            <a:r>
              <a:rPr lang="en-US">
                <a:solidFill>
                  <a:srgbClr val="FF0066"/>
                </a:solidFill>
              </a:rPr>
              <a:t>residual #hwks = #hwks - #hwks’ ( rem: r</a:t>
            </a:r>
            <a:r>
              <a:rPr lang="en-US" baseline="-25000">
                <a:solidFill>
                  <a:srgbClr val="FF0066"/>
                </a:solidFill>
              </a:rPr>
              <a:t>x (y-y’)</a:t>
            </a:r>
            <a:r>
              <a:rPr lang="en-US">
                <a:solidFill>
                  <a:srgbClr val="FF0066"/>
                </a:solidFill>
              </a:rPr>
              <a:t> = 0 )</a:t>
            </a:r>
            <a:endParaRPr lang="en-US"/>
          </a:p>
          <a:p>
            <a:pPr>
              <a:spcBef>
                <a:spcPct val="50000"/>
              </a:spcBef>
            </a:pPr>
            <a:r>
              <a:rPr lang="en-US">
                <a:solidFill>
                  <a:schemeClr val="tx1"/>
                </a:solidFill>
              </a:rPr>
              <a:t>Step 2   </a:t>
            </a:r>
            <a:r>
              <a:rPr lang="en-US">
                <a:solidFill>
                  <a:srgbClr val="FF9933"/>
                </a:solidFill>
              </a:rPr>
              <a:t>correlate the residual of homework</a:t>
            </a:r>
            <a:r>
              <a:rPr lang="en-US">
                <a:solidFill>
                  <a:schemeClr val="tx1"/>
                </a:solidFill>
              </a:rPr>
              <a:t> (the part of # hwks 	   not related to motivation) </a:t>
            </a:r>
            <a:r>
              <a:rPr lang="en-US">
                <a:solidFill>
                  <a:srgbClr val="FF9933"/>
                </a:solidFill>
              </a:rPr>
              <a:t>and original test scores</a:t>
            </a:r>
            <a:r>
              <a:rPr lang="en-US">
                <a:solidFill>
                  <a:schemeClr val="tx1"/>
                </a:solidFill>
              </a:rPr>
              <a:t> to find 	   the relationship between test scores and that part of        	   homework scores that is independent of motivation.</a:t>
            </a:r>
            <a:endParaRPr lang="en-US"/>
          </a:p>
          <a:p>
            <a:pPr>
              <a:spcBef>
                <a:spcPct val="50000"/>
              </a:spcBef>
            </a:pPr>
            <a:endParaRPr lang="en-US"/>
          </a:p>
        </p:txBody>
      </p:sp>
      <p:sp>
        <p:nvSpPr>
          <p:cNvPr id="14339" name="Text Box 3"/>
          <p:cNvSpPr txBox="1">
            <a:spLocks noChangeArrowheads="1"/>
          </p:cNvSpPr>
          <p:nvPr/>
        </p:nvSpPr>
        <p:spPr bwMode="auto">
          <a:xfrm>
            <a:off x="152400" y="5867400"/>
            <a:ext cx="8991600" cy="896938"/>
          </a:xfrm>
          <a:prstGeom prst="rect">
            <a:avLst/>
          </a:prstGeom>
          <a:noFill/>
          <a:ln w="9525">
            <a:noFill/>
            <a:miter lim="800000"/>
            <a:headEnd/>
            <a:tailEnd/>
          </a:ln>
          <a:effectLst/>
        </p:spPr>
        <p:txBody>
          <a:bodyPr>
            <a:spAutoFit/>
          </a:bodyPr>
          <a:lstStyle/>
          <a:p>
            <a:pPr>
              <a:lnSpc>
                <a:spcPct val="80000"/>
              </a:lnSpc>
              <a:spcBef>
                <a:spcPct val="50000"/>
              </a:spcBef>
            </a:pPr>
            <a:r>
              <a:rPr lang="en-US" sz="2200">
                <a:solidFill>
                  <a:srgbClr val="00FFFF"/>
                </a:solidFill>
              </a:rPr>
              <a:t>Notice that the difference between partial and semi-partial (part) correlations is that when doing the semi-partial we residualize only </a:t>
            </a:r>
            <a:r>
              <a:rPr lang="en-US" sz="2200">
                <a:solidFill>
                  <a:schemeClr val="tx1"/>
                </a:solidFill>
              </a:rPr>
              <a:t>one</a:t>
            </a:r>
            <a:r>
              <a:rPr lang="en-US" sz="2200">
                <a:solidFill>
                  <a:srgbClr val="00FFFF"/>
                </a:solidFill>
              </a:rPr>
              <a:t> of the variables we want to correlate.</a:t>
            </a:r>
            <a:endParaRPr lang="en-US" sz="2200"/>
          </a:p>
        </p:txBody>
      </p:sp>
      <p:pic>
        <p:nvPicPr>
          <p:cNvPr id="14340" name="Picture 4" descr="mtm"/>
          <p:cNvPicPr>
            <a:picLocks noChangeAspect="1" noChangeArrowheads="1"/>
          </p:cNvPicPr>
          <p:nvPr/>
        </p:nvPicPr>
        <p:blipFill>
          <a:blip r:embed="rId2" cstate="print"/>
          <a:srcRect/>
          <a:stretch>
            <a:fillRect/>
          </a:stretch>
        </p:blipFill>
        <p:spPr bwMode="auto">
          <a:xfrm>
            <a:off x="8805863" y="6400800"/>
            <a:ext cx="338137" cy="457200"/>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ext Box 2"/>
          <p:cNvSpPr txBox="1">
            <a:spLocks noChangeArrowheads="1"/>
          </p:cNvSpPr>
          <p:nvPr/>
        </p:nvSpPr>
        <p:spPr bwMode="auto">
          <a:xfrm>
            <a:off x="76200" y="0"/>
            <a:ext cx="9067800" cy="1917700"/>
          </a:xfrm>
          <a:prstGeom prst="rect">
            <a:avLst/>
          </a:prstGeom>
          <a:noFill/>
          <a:ln w="9525">
            <a:noFill/>
            <a:miter lim="800000"/>
            <a:headEnd/>
            <a:tailEnd/>
          </a:ln>
          <a:effectLst/>
        </p:spPr>
        <p:txBody>
          <a:bodyPr>
            <a:spAutoFit/>
          </a:bodyPr>
          <a:lstStyle/>
          <a:p>
            <a:pPr>
              <a:spcBef>
                <a:spcPct val="50000"/>
              </a:spcBef>
            </a:pPr>
            <a:r>
              <a:rPr lang="en-US" sz="2000"/>
              <a:t>Examples of Statistical Control   </a:t>
            </a:r>
            <a:r>
              <a:rPr lang="en-US">
                <a:solidFill>
                  <a:srgbClr val="66FF33"/>
                </a:solidFill>
              </a:rPr>
              <a:t>A measurement problem …</a:t>
            </a:r>
          </a:p>
          <a:p>
            <a:pPr>
              <a:lnSpc>
                <a:spcPct val="70000"/>
              </a:lnSpc>
              <a:spcBef>
                <a:spcPct val="50000"/>
              </a:spcBef>
            </a:pPr>
            <a:r>
              <a:rPr lang="en-US"/>
              <a:t>We want to assess the correlation between performance on quizzes and performance on the final exam.  But we know that both of these variables include “test taking speed”.  So, we are concerned that the correlation between the two types of performance will be “tainted” or “inflated”.</a:t>
            </a:r>
          </a:p>
        </p:txBody>
      </p:sp>
      <p:sp>
        <p:nvSpPr>
          <p:cNvPr id="4100" name="Text Box 4"/>
          <p:cNvSpPr txBox="1">
            <a:spLocks noChangeArrowheads="1"/>
          </p:cNvSpPr>
          <p:nvPr/>
        </p:nvSpPr>
        <p:spPr bwMode="auto">
          <a:xfrm>
            <a:off x="0" y="5889625"/>
            <a:ext cx="9144000" cy="968375"/>
          </a:xfrm>
          <a:prstGeom prst="rect">
            <a:avLst/>
          </a:prstGeom>
          <a:noFill/>
          <a:ln w="9525">
            <a:noFill/>
            <a:miter lim="800000"/>
            <a:headEnd/>
            <a:tailEnd/>
          </a:ln>
          <a:effectLst/>
        </p:spPr>
        <p:txBody>
          <a:bodyPr>
            <a:spAutoFit/>
          </a:bodyPr>
          <a:lstStyle/>
          <a:p>
            <a:pPr>
              <a:lnSpc>
                <a:spcPct val="80000"/>
              </a:lnSpc>
              <a:spcBef>
                <a:spcPct val="50000"/>
              </a:spcBef>
            </a:pPr>
            <a:r>
              <a:rPr lang="en-US"/>
              <a:t>To do this we want to correlate that </a:t>
            </a:r>
            <a:r>
              <a:rPr lang="en-US">
                <a:solidFill>
                  <a:srgbClr val="66FF33"/>
                </a:solidFill>
              </a:rPr>
              <a:t>part of quiz scores that is not related to test taking speed, with that part of final exam scores that is not related to test taking speed.</a:t>
            </a:r>
          </a:p>
        </p:txBody>
      </p:sp>
      <p:sp>
        <p:nvSpPr>
          <p:cNvPr id="4101" name="Text Box 5"/>
          <p:cNvSpPr txBox="1">
            <a:spLocks noChangeArrowheads="1"/>
          </p:cNvSpPr>
          <p:nvPr/>
        </p:nvSpPr>
        <p:spPr bwMode="auto">
          <a:xfrm>
            <a:off x="0" y="2362200"/>
            <a:ext cx="3505200" cy="2392363"/>
          </a:xfrm>
          <a:prstGeom prst="rect">
            <a:avLst/>
          </a:prstGeom>
          <a:noFill/>
          <a:ln w="9525">
            <a:noFill/>
            <a:miter lim="800000"/>
            <a:headEnd/>
            <a:tailEnd/>
          </a:ln>
          <a:effectLst/>
        </p:spPr>
        <p:txBody>
          <a:bodyPr>
            <a:spAutoFit/>
          </a:bodyPr>
          <a:lstStyle/>
          <a:p>
            <a:pPr>
              <a:lnSpc>
                <a:spcPct val="70000"/>
              </a:lnSpc>
              <a:spcBef>
                <a:spcPct val="50000"/>
              </a:spcBef>
            </a:pPr>
            <a:r>
              <a:rPr lang="en-US"/>
              <a:t>So, the question we want to ask can be phrased as,  “What is the correlation between quiz performance and final exam performance that is independent of (not related to) test taking speed?”</a:t>
            </a:r>
          </a:p>
        </p:txBody>
      </p:sp>
      <p:sp>
        <p:nvSpPr>
          <p:cNvPr id="4113" name="Oval 17"/>
          <p:cNvSpPr>
            <a:spLocks noChangeArrowheads="1"/>
          </p:cNvSpPr>
          <p:nvPr/>
        </p:nvSpPr>
        <p:spPr bwMode="auto">
          <a:xfrm>
            <a:off x="6275388" y="2971800"/>
            <a:ext cx="762000" cy="762000"/>
          </a:xfrm>
          <a:prstGeom prst="ellipse">
            <a:avLst/>
          </a:prstGeom>
          <a:noFill/>
          <a:ln w="28575">
            <a:solidFill>
              <a:schemeClr val="tx1"/>
            </a:solidFill>
            <a:round/>
            <a:headEnd/>
            <a:tailEnd/>
          </a:ln>
          <a:effectLst/>
        </p:spPr>
        <p:txBody>
          <a:bodyPr wrap="none" anchor="ctr"/>
          <a:lstStyle/>
          <a:p>
            <a:endParaRPr lang="en-US"/>
          </a:p>
        </p:txBody>
      </p:sp>
      <p:sp>
        <p:nvSpPr>
          <p:cNvPr id="4114" name="Text Box 18"/>
          <p:cNvSpPr txBox="1">
            <a:spLocks noChangeArrowheads="1"/>
          </p:cNvSpPr>
          <p:nvPr/>
        </p:nvSpPr>
        <p:spPr bwMode="auto">
          <a:xfrm>
            <a:off x="6503988" y="3200400"/>
            <a:ext cx="304800" cy="457200"/>
          </a:xfrm>
          <a:prstGeom prst="rect">
            <a:avLst/>
          </a:prstGeom>
          <a:noFill/>
          <a:ln w="9525">
            <a:noFill/>
            <a:miter lim="800000"/>
            <a:headEnd/>
            <a:tailEnd/>
          </a:ln>
          <a:effectLst/>
        </p:spPr>
        <p:txBody>
          <a:bodyPr>
            <a:spAutoFit/>
          </a:bodyPr>
          <a:lstStyle/>
          <a:p>
            <a:pPr>
              <a:spcBef>
                <a:spcPct val="50000"/>
              </a:spcBef>
            </a:pPr>
            <a:r>
              <a:rPr lang="en-US"/>
              <a:t>Q</a:t>
            </a:r>
          </a:p>
        </p:txBody>
      </p:sp>
      <p:sp>
        <p:nvSpPr>
          <p:cNvPr id="4115" name="Oval 19"/>
          <p:cNvSpPr>
            <a:spLocks noChangeArrowheads="1"/>
          </p:cNvSpPr>
          <p:nvPr/>
        </p:nvSpPr>
        <p:spPr bwMode="auto">
          <a:xfrm>
            <a:off x="6275388" y="3810000"/>
            <a:ext cx="762000" cy="762000"/>
          </a:xfrm>
          <a:prstGeom prst="ellipse">
            <a:avLst/>
          </a:prstGeom>
          <a:noFill/>
          <a:ln w="28575">
            <a:solidFill>
              <a:schemeClr val="tx1"/>
            </a:solidFill>
            <a:round/>
            <a:headEnd/>
            <a:tailEnd/>
          </a:ln>
          <a:effectLst/>
        </p:spPr>
        <p:txBody>
          <a:bodyPr wrap="none" anchor="ctr"/>
          <a:lstStyle/>
          <a:p>
            <a:endParaRPr lang="en-US"/>
          </a:p>
        </p:txBody>
      </p:sp>
      <p:sp>
        <p:nvSpPr>
          <p:cNvPr id="4116" name="Text Box 20"/>
          <p:cNvSpPr txBox="1">
            <a:spLocks noChangeArrowheads="1"/>
          </p:cNvSpPr>
          <p:nvPr/>
        </p:nvSpPr>
        <p:spPr bwMode="auto">
          <a:xfrm>
            <a:off x="6503988" y="3962400"/>
            <a:ext cx="304800" cy="457200"/>
          </a:xfrm>
          <a:prstGeom prst="rect">
            <a:avLst/>
          </a:prstGeom>
          <a:noFill/>
          <a:ln w="9525">
            <a:noFill/>
            <a:miter lim="800000"/>
            <a:headEnd/>
            <a:tailEnd/>
          </a:ln>
          <a:effectLst/>
        </p:spPr>
        <p:txBody>
          <a:bodyPr>
            <a:spAutoFit/>
          </a:bodyPr>
          <a:lstStyle/>
          <a:p>
            <a:pPr>
              <a:spcBef>
                <a:spcPct val="50000"/>
              </a:spcBef>
            </a:pPr>
            <a:r>
              <a:rPr lang="en-US"/>
              <a:t>E</a:t>
            </a:r>
          </a:p>
        </p:txBody>
      </p:sp>
      <p:sp>
        <p:nvSpPr>
          <p:cNvPr id="4117" name="Arc 21"/>
          <p:cNvSpPr>
            <a:spLocks/>
          </p:cNvSpPr>
          <p:nvPr/>
        </p:nvSpPr>
        <p:spPr bwMode="auto">
          <a:xfrm rot="877879">
            <a:off x="6551613" y="3352800"/>
            <a:ext cx="638175" cy="692150"/>
          </a:xfrm>
          <a:custGeom>
            <a:avLst/>
            <a:gdLst>
              <a:gd name="G0" fmla="+- 0 0 0"/>
              <a:gd name="G1" fmla="+- 15091 0 0"/>
              <a:gd name="G2" fmla="+- 21600 0 0"/>
              <a:gd name="T0" fmla="*/ 15454 w 21600"/>
              <a:gd name="T1" fmla="*/ 0 h 15091"/>
              <a:gd name="T2" fmla="*/ 21600 w 21600"/>
              <a:gd name="T3" fmla="*/ 15091 h 15091"/>
              <a:gd name="T4" fmla="*/ 0 w 21600"/>
              <a:gd name="T5" fmla="*/ 15091 h 15091"/>
            </a:gdLst>
            <a:ahLst/>
            <a:cxnLst>
              <a:cxn ang="0">
                <a:pos x="T0" y="T1"/>
              </a:cxn>
              <a:cxn ang="0">
                <a:pos x="T2" y="T3"/>
              </a:cxn>
              <a:cxn ang="0">
                <a:pos x="T4" y="T5"/>
              </a:cxn>
            </a:cxnLst>
            <a:rect l="0" t="0" r="r" b="b"/>
            <a:pathLst>
              <a:path w="21600" h="15091" fill="none" extrusionOk="0">
                <a:moveTo>
                  <a:pt x="15453" y="0"/>
                </a:moveTo>
                <a:cubicBezTo>
                  <a:pt x="19394" y="4035"/>
                  <a:pt x="21600" y="9451"/>
                  <a:pt x="21600" y="15091"/>
                </a:cubicBezTo>
              </a:path>
              <a:path w="21600" h="15091" stroke="0" extrusionOk="0">
                <a:moveTo>
                  <a:pt x="15453" y="0"/>
                </a:moveTo>
                <a:cubicBezTo>
                  <a:pt x="19394" y="4035"/>
                  <a:pt x="21600" y="9451"/>
                  <a:pt x="21600" y="15091"/>
                </a:cubicBezTo>
                <a:lnTo>
                  <a:pt x="0" y="15091"/>
                </a:lnTo>
                <a:close/>
              </a:path>
            </a:pathLst>
          </a:custGeom>
          <a:noFill/>
          <a:ln w="9525">
            <a:solidFill>
              <a:schemeClr val="tx1"/>
            </a:solidFill>
            <a:round/>
            <a:headEnd type="arrow" w="med" len="med"/>
            <a:tailEnd type="arrow" w="med" len="med"/>
          </a:ln>
          <a:effectLst/>
        </p:spPr>
        <p:txBody>
          <a:bodyPr wrap="none" anchor="ctr"/>
          <a:lstStyle/>
          <a:p>
            <a:endParaRPr lang="en-US"/>
          </a:p>
        </p:txBody>
      </p:sp>
      <p:sp>
        <p:nvSpPr>
          <p:cNvPr id="4118" name="Text Box 22"/>
          <p:cNvSpPr txBox="1">
            <a:spLocks noChangeArrowheads="1"/>
          </p:cNvSpPr>
          <p:nvPr/>
        </p:nvSpPr>
        <p:spPr bwMode="auto">
          <a:xfrm>
            <a:off x="6961188" y="3886200"/>
            <a:ext cx="685800" cy="457200"/>
          </a:xfrm>
          <a:prstGeom prst="rect">
            <a:avLst/>
          </a:prstGeom>
          <a:noFill/>
          <a:ln w="9525">
            <a:noFill/>
            <a:miter lim="800000"/>
            <a:headEnd/>
            <a:tailEnd/>
          </a:ln>
          <a:effectLst/>
        </p:spPr>
        <p:txBody>
          <a:bodyPr>
            <a:spAutoFit/>
          </a:bodyPr>
          <a:lstStyle/>
          <a:p>
            <a:pPr>
              <a:spcBef>
                <a:spcPct val="50000"/>
              </a:spcBef>
            </a:pPr>
            <a:r>
              <a:rPr lang="en-US"/>
              <a:t>r</a:t>
            </a:r>
            <a:r>
              <a:rPr lang="en-US" baseline="-25000"/>
              <a:t>Q,E</a:t>
            </a:r>
          </a:p>
        </p:txBody>
      </p:sp>
      <p:sp>
        <p:nvSpPr>
          <p:cNvPr id="4119" name="Oval 23"/>
          <p:cNvSpPr>
            <a:spLocks noChangeArrowheads="1"/>
          </p:cNvSpPr>
          <p:nvPr/>
        </p:nvSpPr>
        <p:spPr bwMode="auto">
          <a:xfrm>
            <a:off x="4675188" y="3429000"/>
            <a:ext cx="762000" cy="762000"/>
          </a:xfrm>
          <a:prstGeom prst="ellipse">
            <a:avLst/>
          </a:prstGeom>
          <a:noFill/>
          <a:ln w="28575">
            <a:solidFill>
              <a:srgbClr val="66FF33"/>
            </a:solidFill>
            <a:round/>
            <a:headEnd/>
            <a:tailEnd/>
          </a:ln>
          <a:effectLst/>
        </p:spPr>
        <p:txBody>
          <a:bodyPr wrap="none" anchor="ctr"/>
          <a:lstStyle/>
          <a:p>
            <a:pPr algn="ctr"/>
            <a:endParaRPr lang="en-US">
              <a:solidFill>
                <a:srgbClr val="66FF33"/>
              </a:solidFill>
            </a:endParaRPr>
          </a:p>
        </p:txBody>
      </p:sp>
      <p:sp>
        <p:nvSpPr>
          <p:cNvPr id="4120" name="Text Box 24"/>
          <p:cNvSpPr txBox="1">
            <a:spLocks noChangeArrowheads="1"/>
          </p:cNvSpPr>
          <p:nvPr/>
        </p:nvSpPr>
        <p:spPr bwMode="auto">
          <a:xfrm>
            <a:off x="4903788" y="3657600"/>
            <a:ext cx="304800" cy="457200"/>
          </a:xfrm>
          <a:prstGeom prst="rect">
            <a:avLst/>
          </a:prstGeom>
          <a:noFill/>
          <a:ln w="9525">
            <a:noFill/>
            <a:miter lim="800000"/>
            <a:headEnd/>
            <a:tailEnd/>
          </a:ln>
          <a:effectLst/>
        </p:spPr>
        <p:txBody>
          <a:bodyPr>
            <a:spAutoFit/>
          </a:bodyPr>
          <a:lstStyle/>
          <a:p>
            <a:pPr>
              <a:spcBef>
                <a:spcPct val="50000"/>
              </a:spcBef>
            </a:pPr>
            <a:r>
              <a:rPr lang="en-US">
                <a:solidFill>
                  <a:srgbClr val="66FF33"/>
                </a:solidFill>
              </a:rPr>
              <a:t>S</a:t>
            </a:r>
          </a:p>
        </p:txBody>
      </p:sp>
      <p:sp>
        <p:nvSpPr>
          <p:cNvPr id="4121" name="Line 25"/>
          <p:cNvSpPr>
            <a:spLocks noChangeShapeType="1"/>
          </p:cNvSpPr>
          <p:nvPr/>
        </p:nvSpPr>
        <p:spPr bwMode="auto">
          <a:xfrm flipV="1">
            <a:off x="5513388" y="3581400"/>
            <a:ext cx="762000" cy="152400"/>
          </a:xfrm>
          <a:prstGeom prst="line">
            <a:avLst/>
          </a:prstGeom>
          <a:noFill/>
          <a:ln w="9525">
            <a:solidFill>
              <a:schemeClr val="tx1"/>
            </a:solidFill>
            <a:round/>
            <a:headEnd/>
            <a:tailEnd type="triangle" w="med" len="med"/>
          </a:ln>
          <a:effectLst/>
        </p:spPr>
        <p:txBody>
          <a:bodyPr/>
          <a:lstStyle/>
          <a:p>
            <a:endParaRPr lang="en-US"/>
          </a:p>
        </p:txBody>
      </p:sp>
      <p:sp>
        <p:nvSpPr>
          <p:cNvPr id="4122" name="Line 26"/>
          <p:cNvSpPr>
            <a:spLocks noChangeShapeType="1"/>
          </p:cNvSpPr>
          <p:nvPr/>
        </p:nvSpPr>
        <p:spPr bwMode="auto">
          <a:xfrm>
            <a:off x="5513388" y="3962400"/>
            <a:ext cx="685800" cy="152400"/>
          </a:xfrm>
          <a:prstGeom prst="line">
            <a:avLst/>
          </a:prstGeom>
          <a:noFill/>
          <a:ln w="9525">
            <a:solidFill>
              <a:schemeClr val="tx1"/>
            </a:solidFill>
            <a:round/>
            <a:headEnd/>
            <a:tailEnd type="triangle" w="med" len="med"/>
          </a:ln>
          <a:effectLst/>
        </p:spPr>
        <p:txBody>
          <a:bodyPr/>
          <a:lstStyle/>
          <a:p>
            <a:endParaRPr lang="en-US"/>
          </a:p>
        </p:txBody>
      </p:sp>
      <p:sp>
        <p:nvSpPr>
          <p:cNvPr id="4126" name="Text Box 30"/>
          <p:cNvSpPr txBox="1">
            <a:spLocks noChangeArrowheads="1"/>
          </p:cNvSpPr>
          <p:nvPr/>
        </p:nvSpPr>
        <p:spPr bwMode="auto">
          <a:xfrm>
            <a:off x="5208588" y="2209800"/>
            <a:ext cx="1752600" cy="660400"/>
          </a:xfrm>
          <a:prstGeom prst="rect">
            <a:avLst/>
          </a:prstGeom>
          <a:noFill/>
          <a:ln w="19050">
            <a:solidFill>
              <a:srgbClr val="FF6600"/>
            </a:solidFill>
            <a:miter lim="800000"/>
            <a:headEnd/>
            <a:tailEnd/>
          </a:ln>
          <a:effectLst/>
        </p:spPr>
        <p:txBody>
          <a:bodyPr>
            <a:spAutoFit/>
          </a:bodyPr>
          <a:lstStyle/>
          <a:p>
            <a:pPr>
              <a:spcBef>
                <a:spcPct val="50000"/>
              </a:spcBef>
            </a:pPr>
            <a:r>
              <a:rPr lang="en-US" sz="1800"/>
              <a:t>Knowledge at time of Quiz</a:t>
            </a:r>
          </a:p>
        </p:txBody>
      </p:sp>
      <p:sp>
        <p:nvSpPr>
          <p:cNvPr id="4127" name="Text Box 31"/>
          <p:cNvSpPr txBox="1">
            <a:spLocks noChangeArrowheads="1"/>
          </p:cNvSpPr>
          <p:nvPr/>
        </p:nvSpPr>
        <p:spPr bwMode="auto">
          <a:xfrm>
            <a:off x="5208588" y="4749800"/>
            <a:ext cx="1752600" cy="660400"/>
          </a:xfrm>
          <a:prstGeom prst="rect">
            <a:avLst/>
          </a:prstGeom>
          <a:noFill/>
          <a:ln w="19050">
            <a:solidFill>
              <a:srgbClr val="FF6600"/>
            </a:solidFill>
            <a:miter lim="800000"/>
            <a:headEnd/>
            <a:tailEnd/>
          </a:ln>
          <a:effectLst/>
        </p:spPr>
        <p:txBody>
          <a:bodyPr>
            <a:spAutoFit/>
          </a:bodyPr>
          <a:lstStyle/>
          <a:p>
            <a:pPr>
              <a:spcBef>
                <a:spcPct val="50000"/>
              </a:spcBef>
            </a:pPr>
            <a:r>
              <a:rPr lang="en-US" sz="1800"/>
              <a:t>Knowledge at time of Exam</a:t>
            </a:r>
          </a:p>
        </p:txBody>
      </p:sp>
      <p:sp>
        <p:nvSpPr>
          <p:cNvPr id="4128" name="Arc 32"/>
          <p:cNvSpPr>
            <a:spLocks/>
          </p:cNvSpPr>
          <p:nvPr/>
        </p:nvSpPr>
        <p:spPr bwMode="auto">
          <a:xfrm rot="877879">
            <a:off x="5818188" y="2590800"/>
            <a:ext cx="1962150" cy="2149475"/>
          </a:xfrm>
          <a:custGeom>
            <a:avLst/>
            <a:gdLst>
              <a:gd name="G0" fmla="+- 0 0 0"/>
              <a:gd name="G1" fmla="+- 17165 0 0"/>
              <a:gd name="G2" fmla="+- 21600 0 0"/>
              <a:gd name="T0" fmla="*/ 13112 w 21600"/>
              <a:gd name="T1" fmla="*/ 0 h 17165"/>
              <a:gd name="T2" fmla="*/ 21600 w 21600"/>
              <a:gd name="T3" fmla="*/ 17165 h 17165"/>
              <a:gd name="T4" fmla="*/ 0 w 21600"/>
              <a:gd name="T5" fmla="*/ 17165 h 17165"/>
            </a:gdLst>
            <a:ahLst/>
            <a:cxnLst>
              <a:cxn ang="0">
                <a:pos x="T0" y="T1"/>
              </a:cxn>
              <a:cxn ang="0">
                <a:pos x="T2" y="T3"/>
              </a:cxn>
              <a:cxn ang="0">
                <a:pos x="T4" y="T5"/>
              </a:cxn>
            </a:cxnLst>
            <a:rect l="0" t="0" r="r" b="b"/>
            <a:pathLst>
              <a:path w="21600" h="17165" fill="none" extrusionOk="0">
                <a:moveTo>
                  <a:pt x="13111" y="0"/>
                </a:moveTo>
                <a:cubicBezTo>
                  <a:pt x="18461" y="4086"/>
                  <a:pt x="21600" y="10433"/>
                  <a:pt x="21600" y="17165"/>
                </a:cubicBezTo>
              </a:path>
              <a:path w="21600" h="17165" stroke="0" extrusionOk="0">
                <a:moveTo>
                  <a:pt x="13111" y="0"/>
                </a:moveTo>
                <a:cubicBezTo>
                  <a:pt x="18461" y="4086"/>
                  <a:pt x="21600" y="10433"/>
                  <a:pt x="21600" y="17165"/>
                </a:cubicBezTo>
                <a:lnTo>
                  <a:pt x="0" y="17165"/>
                </a:lnTo>
                <a:close/>
              </a:path>
            </a:pathLst>
          </a:custGeom>
          <a:noFill/>
          <a:ln w="38100">
            <a:solidFill>
              <a:srgbClr val="66FF33"/>
            </a:solidFill>
            <a:round/>
            <a:headEnd type="arrow" w="med" len="med"/>
            <a:tailEnd type="arrow" w="med" len="med"/>
          </a:ln>
          <a:effectLst/>
        </p:spPr>
        <p:txBody>
          <a:bodyPr wrap="none" anchor="ctr"/>
          <a:lstStyle/>
          <a:p>
            <a:endParaRPr lang="en-US"/>
          </a:p>
        </p:txBody>
      </p:sp>
      <p:sp>
        <p:nvSpPr>
          <p:cNvPr id="4129" name="Text Box 33"/>
          <p:cNvSpPr txBox="1">
            <a:spLocks noChangeArrowheads="1"/>
          </p:cNvSpPr>
          <p:nvPr/>
        </p:nvSpPr>
        <p:spPr bwMode="auto">
          <a:xfrm>
            <a:off x="7646988" y="3505200"/>
            <a:ext cx="354012" cy="457200"/>
          </a:xfrm>
          <a:prstGeom prst="rect">
            <a:avLst/>
          </a:prstGeom>
          <a:noFill/>
          <a:ln w="9525">
            <a:noFill/>
            <a:miter lim="800000"/>
            <a:headEnd/>
            <a:tailEnd/>
          </a:ln>
          <a:effectLst/>
        </p:spPr>
        <p:txBody>
          <a:bodyPr wrap="none">
            <a:spAutoFit/>
          </a:bodyPr>
          <a:lstStyle/>
          <a:p>
            <a:r>
              <a:rPr lang="en-US">
                <a:solidFill>
                  <a:srgbClr val="66FF33"/>
                </a:solidFill>
              </a:rPr>
              <a:t>?</a:t>
            </a:r>
          </a:p>
        </p:txBody>
      </p:sp>
      <p:sp>
        <p:nvSpPr>
          <p:cNvPr id="4130" name="Line 34"/>
          <p:cNvSpPr>
            <a:spLocks noChangeShapeType="1"/>
          </p:cNvSpPr>
          <p:nvPr/>
        </p:nvSpPr>
        <p:spPr bwMode="auto">
          <a:xfrm>
            <a:off x="5970588" y="2971800"/>
            <a:ext cx="304800" cy="152400"/>
          </a:xfrm>
          <a:prstGeom prst="line">
            <a:avLst/>
          </a:prstGeom>
          <a:noFill/>
          <a:ln w="9525">
            <a:solidFill>
              <a:schemeClr val="tx1"/>
            </a:solidFill>
            <a:round/>
            <a:headEnd/>
            <a:tailEnd type="triangle" w="med" len="med"/>
          </a:ln>
          <a:effectLst/>
        </p:spPr>
        <p:txBody>
          <a:bodyPr/>
          <a:lstStyle/>
          <a:p>
            <a:endParaRPr lang="en-US"/>
          </a:p>
        </p:txBody>
      </p:sp>
      <p:sp>
        <p:nvSpPr>
          <p:cNvPr id="4131" name="Line 35"/>
          <p:cNvSpPr>
            <a:spLocks noChangeShapeType="1"/>
          </p:cNvSpPr>
          <p:nvPr/>
        </p:nvSpPr>
        <p:spPr bwMode="auto">
          <a:xfrm flipV="1">
            <a:off x="5970588" y="4495800"/>
            <a:ext cx="304800" cy="228600"/>
          </a:xfrm>
          <a:prstGeom prst="line">
            <a:avLst/>
          </a:prstGeom>
          <a:noFill/>
          <a:ln w="9525">
            <a:solidFill>
              <a:schemeClr val="tx1"/>
            </a:solidFill>
            <a:round/>
            <a:headEnd/>
            <a:tailEnd type="triangle" w="med" len="med"/>
          </a:ln>
          <a:effectLst/>
        </p:spPr>
        <p:txBody>
          <a:bodyPr/>
          <a:lstStyle/>
          <a:p>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 Box 2"/>
          <p:cNvSpPr txBox="1">
            <a:spLocks noChangeArrowheads="1"/>
          </p:cNvSpPr>
          <p:nvPr/>
        </p:nvSpPr>
        <p:spPr bwMode="auto">
          <a:xfrm>
            <a:off x="76200" y="76200"/>
            <a:ext cx="9067800" cy="6505575"/>
          </a:xfrm>
          <a:prstGeom prst="rect">
            <a:avLst/>
          </a:prstGeom>
          <a:noFill/>
          <a:ln w="9525">
            <a:noFill/>
            <a:miter lim="800000"/>
            <a:headEnd/>
            <a:tailEnd/>
          </a:ln>
          <a:effectLst/>
        </p:spPr>
        <p:txBody>
          <a:bodyPr>
            <a:spAutoFit/>
          </a:bodyPr>
          <a:lstStyle/>
          <a:p>
            <a:pPr>
              <a:spcBef>
                <a:spcPct val="50000"/>
              </a:spcBef>
            </a:pPr>
            <a:r>
              <a:rPr lang="en-US">
                <a:solidFill>
                  <a:srgbClr val="66FF33"/>
                </a:solidFill>
              </a:rPr>
              <a:t>Measurement</a:t>
            </a:r>
            <a:r>
              <a:rPr lang="en-US"/>
              <a:t> </a:t>
            </a:r>
            <a:r>
              <a:rPr lang="en-US">
                <a:solidFill>
                  <a:srgbClr val="FFFFCC"/>
                </a:solidFill>
              </a:rPr>
              <a:t>control using</a:t>
            </a:r>
            <a:r>
              <a:rPr lang="en-US"/>
              <a:t> </a:t>
            </a:r>
            <a:r>
              <a:rPr lang="en-US">
                <a:solidFill>
                  <a:srgbClr val="FF6600"/>
                </a:solidFill>
              </a:rPr>
              <a:t>Partial Correlation</a:t>
            </a:r>
            <a:r>
              <a:rPr lang="en-US"/>
              <a:t> by </a:t>
            </a:r>
            <a:r>
              <a:rPr lang="en-US">
                <a:solidFill>
                  <a:srgbClr val="FF0066"/>
                </a:solidFill>
              </a:rPr>
              <a:t>residualization</a:t>
            </a:r>
            <a:endParaRPr lang="en-US"/>
          </a:p>
          <a:p>
            <a:pPr>
              <a:spcBef>
                <a:spcPct val="50000"/>
              </a:spcBef>
            </a:pPr>
            <a:endParaRPr lang="en-US" sz="100"/>
          </a:p>
          <a:p>
            <a:pPr>
              <a:spcBef>
                <a:spcPct val="50000"/>
              </a:spcBef>
            </a:pPr>
            <a:r>
              <a:rPr lang="en-US"/>
              <a:t>Step 1a   </a:t>
            </a:r>
            <a:r>
              <a:rPr lang="en-US">
                <a:solidFill>
                  <a:srgbClr val="33CC33"/>
                </a:solidFill>
              </a:rPr>
              <a:t>predict</a:t>
            </a:r>
            <a:r>
              <a:rPr lang="en-US"/>
              <a:t> quiz scores from test taking speed					</a:t>
            </a:r>
            <a:r>
              <a:rPr lang="en-US">
                <a:solidFill>
                  <a:srgbClr val="33CC33"/>
                </a:solidFill>
              </a:rPr>
              <a:t>quiz’  =  b(speed) + a</a:t>
            </a:r>
          </a:p>
          <a:p>
            <a:pPr>
              <a:spcBef>
                <a:spcPct val="50000"/>
              </a:spcBef>
            </a:pPr>
            <a:r>
              <a:rPr lang="en-US"/>
              <a:t>Step 1b   find the </a:t>
            </a:r>
            <a:r>
              <a:rPr lang="en-US">
                <a:solidFill>
                  <a:srgbClr val="FF0066"/>
                </a:solidFill>
              </a:rPr>
              <a:t>residual</a:t>
            </a:r>
            <a:r>
              <a:rPr lang="en-US"/>
              <a:t> (part of quiz scores not related to test 				taking speed)					</a:t>
            </a:r>
            <a:r>
              <a:rPr lang="en-US">
                <a:solidFill>
                  <a:srgbClr val="FF0066"/>
                </a:solidFill>
              </a:rPr>
              <a:t>residual quiz = quiz - quiz’</a:t>
            </a:r>
            <a:endParaRPr lang="en-US"/>
          </a:p>
          <a:p>
            <a:pPr>
              <a:spcBef>
                <a:spcPct val="50000"/>
              </a:spcBef>
            </a:pPr>
            <a:r>
              <a:rPr lang="en-US"/>
              <a:t>Step 2a   </a:t>
            </a:r>
            <a:r>
              <a:rPr lang="en-US">
                <a:solidFill>
                  <a:srgbClr val="33CC33"/>
                </a:solidFill>
              </a:rPr>
              <a:t>predict </a:t>
            </a:r>
            <a:r>
              <a:rPr lang="en-US">
                <a:solidFill>
                  <a:schemeClr val="tx1"/>
                </a:solidFill>
              </a:rPr>
              <a:t>final exam scores from test taking speed				</a:t>
            </a:r>
            <a:r>
              <a:rPr lang="en-US">
                <a:solidFill>
                  <a:srgbClr val="33CC33"/>
                </a:solidFill>
              </a:rPr>
              <a:t>final’  =  b(speed) + a</a:t>
            </a:r>
            <a:endParaRPr lang="en-US"/>
          </a:p>
          <a:p>
            <a:pPr>
              <a:spcBef>
                <a:spcPct val="50000"/>
              </a:spcBef>
            </a:pPr>
            <a:r>
              <a:rPr lang="en-US"/>
              <a:t>Step 2b   find the residual (part of final exam scores not related to 				test taking speed)				           </a:t>
            </a:r>
            <a:r>
              <a:rPr lang="en-US">
                <a:solidFill>
                  <a:srgbClr val="FF0066"/>
                </a:solidFill>
              </a:rPr>
              <a:t>residual final = final - final’</a:t>
            </a:r>
            <a:endParaRPr lang="en-US">
              <a:solidFill>
                <a:schemeClr val="tx1"/>
              </a:solidFill>
            </a:endParaRPr>
          </a:p>
          <a:p>
            <a:pPr>
              <a:spcBef>
                <a:spcPct val="50000"/>
              </a:spcBef>
            </a:pPr>
            <a:r>
              <a:rPr lang="en-US">
                <a:solidFill>
                  <a:schemeClr val="tx1"/>
                </a:solidFill>
              </a:rPr>
              <a:t>Step 3    </a:t>
            </a:r>
            <a:r>
              <a:rPr lang="en-US">
                <a:solidFill>
                  <a:srgbClr val="FF6600"/>
                </a:solidFill>
              </a:rPr>
              <a:t>correlate the residuals</a:t>
            </a:r>
            <a:r>
              <a:rPr lang="en-US">
                <a:solidFill>
                  <a:schemeClr val="tx1"/>
                </a:solidFill>
              </a:rPr>
              <a:t> (the part of quiz scores not 		   related to speed and the part of final scores not related	    to speed) to find the relationship between quiz scores 	   and final scores that is independent of test taking speed</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 Box 2"/>
          <p:cNvSpPr txBox="1">
            <a:spLocks noChangeArrowheads="1"/>
          </p:cNvSpPr>
          <p:nvPr/>
        </p:nvSpPr>
        <p:spPr bwMode="auto">
          <a:xfrm>
            <a:off x="76200" y="76200"/>
            <a:ext cx="9067800" cy="6375400"/>
          </a:xfrm>
          <a:prstGeom prst="rect">
            <a:avLst/>
          </a:prstGeom>
          <a:noFill/>
          <a:ln w="9525">
            <a:noFill/>
            <a:miter lim="800000"/>
            <a:headEnd/>
            <a:tailEnd/>
          </a:ln>
          <a:effectLst/>
        </p:spPr>
        <p:txBody>
          <a:bodyPr>
            <a:spAutoFit/>
          </a:bodyPr>
          <a:lstStyle/>
          <a:p>
            <a:pPr>
              <a:spcBef>
                <a:spcPct val="50000"/>
              </a:spcBef>
            </a:pPr>
            <a:r>
              <a:rPr lang="en-US" sz="2200">
                <a:solidFill>
                  <a:srgbClr val="66FF33"/>
                </a:solidFill>
              </a:rPr>
              <a:t>Measurement</a:t>
            </a:r>
            <a:r>
              <a:rPr lang="en-US" sz="2200"/>
              <a:t> </a:t>
            </a:r>
            <a:r>
              <a:rPr lang="en-US" sz="2200">
                <a:solidFill>
                  <a:srgbClr val="FFFFCC"/>
                </a:solidFill>
              </a:rPr>
              <a:t>control using</a:t>
            </a:r>
            <a:r>
              <a:rPr lang="en-US" sz="2200"/>
              <a:t> </a:t>
            </a:r>
            <a:r>
              <a:rPr lang="en-US" sz="2200">
                <a:solidFill>
                  <a:srgbClr val="FF9933"/>
                </a:solidFill>
              </a:rPr>
              <a:t>Semi-Partial Correlation</a:t>
            </a:r>
            <a:r>
              <a:rPr lang="en-US" sz="2200"/>
              <a:t> by </a:t>
            </a:r>
            <a:r>
              <a:rPr lang="en-US" sz="2200">
                <a:solidFill>
                  <a:srgbClr val="FF0066"/>
                </a:solidFill>
              </a:rPr>
              <a:t>residualization</a:t>
            </a:r>
            <a:endParaRPr lang="en-US" sz="2200"/>
          </a:p>
          <a:p>
            <a:pPr>
              <a:spcBef>
                <a:spcPct val="50000"/>
              </a:spcBef>
            </a:pPr>
            <a:r>
              <a:rPr lang="en-US"/>
              <a:t>Consider a version of this question that involves </a:t>
            </a:r>
            <a:r>
              <a:rPr lang="en-US">
                <a:solidFill>
                  <a:srgbClr val="00FFFF"/>
                </a:solidFill>
              </a:rPr>
              <a:t>controlling only quiz scores</a:t>
            </a:r>
            <a:r>
              <a:rPr lang="en-US"/>
              <a:t> for test taking speed.</a:t>
            </a:r>
          </a:p>
          <a:p>
            <a:pPr>
              <a:spcBef>
                <a:spcPct val="50000"/>
              </a:spcBef>
            </a:pPr>
            <a:endParaRPr lang="en-US" sz="100"/>
          </a:p>
          <a:p>
            <a:pPr>
              <a:spcBef>
                <a:spcPct val="50000"/>
              </a:spcBef>
            </a:pPr>
            <a:r>
              <a:rPr lang="en-US"/>
              <a:t>Step 1a   </a:t>
            </a:r>
            <a:r>
              <a:rPr lang="en-US">
                <a:solidFill>
                  <a:srgbClr val="33CC33"/>
                </a:solidFill>
              </a:rPr>
              <a:t>predict</a:t>
            </a:r>
            <a:r>
              <a:rPr lang="en-US"/>
              <a:t> quiz scores from test taking speed					</a:t>
            </a:r>
            <a:r>
              <a:rPr lang="en-US">
                <a:solidFill>
                  <a:srgbClr val="33CC33"/>
                </a:solidFill>
              </a:rPr>
              <a:t>quiz’  =  b(speed) + a</a:t>
            </a:r>
          </a:p>
          <a:p>
            <a:pPr>
              <a:spcBef>
                <a:spcPct val="50000"/>
              </a:spcBef>
            </a:pPr>
            <a:r>
              <a:rPr lang="en-US"/>
              <a:t>Step 1b   find the </a:t>
            </a:r>
            <a:r>
              <a:rPr lang="en-US">
                <a:solidFill>
                  <a:srgbClr val="FF0066"/>
                </a:solidFill>
              </a:rPr>
              <a:t>residual</a:t>
            </a:r>
            <a:r>
              <a:rPr lang="en-US"/>
              <a:t> (part of quiz scores not related to test 				taking speed)					</a:t>
            </a:r>
            <a:r>
              <a:rPr lang="en-US">
                <a:solidFill>
                  <a:srgbClr val="FF0066"/>
                </a:solidFill>
              </a:rPr>
              <a:t>residual quiz = quiz - quiz’ ( rem: r</a:t>
            </a:r>
            <a:r>
              <a:rPr lang="en-US" baseline="-25000">
                <a:solidFill>
                  <a:srgbClr val="FF0066"/>
                </a:solidFill>
              </a:rPr>
              <a:t>x (y-y’)</a:t>
            </a:r>
            <a:r>
              <a:rPr lang="en-US">
                <a:solidFill>
                  <a:srgbClr val="FF0066"/>
                </a:solidFill>
              </a:rPr>
              <a:t> = 0 )</a:t>
            </a:r>
            <a:endParaRPr lang="en-US"/>
          </a:p>
          <a:p>
            <a:pPr>
              <a:spcBef>
                <a:spcPct val="50000"/>
              </a:spcBef>
            </a:pPr>
            <a:r>
              <a:rPr lang="en-US">
                <a:solidFill>
                  <a:schemeClr val="tx1"/>
                </a:solidFill>
              </a:rPr>
              <a:t>Step 2    </a:t>
            </a:r>
            <a:r>
              <a:rPr lang="en-US">
                <a:solidFill>
                  <a:srgbClr val="FF9933"/>
                </a:solidFill>
              </a:rPr>
              <a:t>correlate the residual of quiz scores</a:t>
            </a:r>
            <a:r>
              <a:rPr lang="en-US">
                <a:solidFill>
                  <a:schemeClr val="tx1"/>
                </a:solidFill>
              </a:rPr>
              <a:t> (the part of quiz    	    scores not related to speed) </a:t>
            </a:r>
            <a:r>
              <a:rPr lang="en-US">
                <a:solidFill>
                  <a:srgbClr val="FF9933"/>
                </a:solidFill>
              </a:rPr>
              <a:t>and original  final scores</a:t>
            </a:r>
            <a:r>
              <a:rPr lang="en-US">
                <a:solidFill>
                  <a:schemeClr val="tx1"/>
                </a:solidFill>
              </a:rPr>
              <a:t> to 	    find the relationship between final scores that part of 	    quiz scores that is independent of test taking speed</a:t>
            </a:r>
          </a:p>
          <a:p>
            <a:pPr>
              <a:spcBef>
                <a:spcPct val="50000"/>
              </a:spcBef>
            </a:pPr>
            <a:endParaRPr lang="en-US" sz="900">
              <a:solidFill>
                <a:schemeClr val="tx1"/>
              </a:solidFill>
            </a:endParaRPr>
          </a:p>
          <a:p>
            <a:pPr>
              <a:lnSpc>
                <a:spcPct val="80000"/>
              </a:lnSpc>
              <a:spcBef>
                <a:spcPct val="50000"/>
              </a:spcBef>
            </a:pPr>
            <a:r>
              <a:rPr lang="en-US" sz="2200">
                <a:solidFill>
                  <a:srgbClr val="00FFFF"/>
                </a:solidFill>
              </a:rPr>
              <a:t>Notice that the difference between partial and semi-partial (part) correlations is that when doing the semi-partial we residualize only </a:t>
            </a:r>
            <a:r>
              <a:rPr lang="en-US" sz="2200">
                <a:solidFill>
                  <a:schemeClr val="tx1"/>
                </a:solidFill>
              </a:rPr>
              <a:t>one</a:t>
            </a:r>
            <a:r>
              <a:rPr lang="en-US" sz="2200">
                <a:solidFill>
                  <a:srgbClr val="00FFFF"/>
                </a:solidFill>
              </a:rPr>
              <a:t> of the variables we want to correlate.</a:t>
            </a:r>
          </a:p>
        </p:txBody>
      </p:sp>
      <p:pic>
        <p:nvPicPr>
          <p:cNvPr id="13315" name="Picture 3" descr="mtm"/>
          <p:cNvPicPr>
            <a:picLocks noChangeAspect="1" noChangeArrowheads="1"/>
          </p:cNvPicPr>
          <p:nvPr/>
        </p:nvPicPr>
        <p:blipFill>
          <a:blip r:embed="rId2" cstate="print"/>
          <a:srcRect/>
          <a:stretch>
            <a:fillRect/>
          </a:stretch>
        </p:blipFill>
        <p:spPr bwMode="auto">
          <a:xfrm>
            <a:off x="8805863" y="6400800"/>
            <a:ext cx="338137" cy="457200"/>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 Box 2"/>
          <p:cNvSpPr txBox="1">
            <a:spLocks noChangeArrowheads="1"/>
          </p:cNvSpPr>
          <p:nvPr/>
        </p:nvSpPr>
        <p:spPr bwMode="auto">
          <a:xfrm>
            <a:off x="0" y="0"/>
            <a:ext cx="9144000" cy="6940550"/>
          </a:xfrm>
          <a:prstGeom prst="rect">
            <a:avLst/>
          </a:prstGeom>
          <a:noFill/>
          <a:ln w="9525">
            <a:noFill/>
            <a:miter lim="800000"/>
            <a:headEnd/>
            <a:tailEnd/>
          </a:ln>
          <a:effectLst/>
        </p:spPr>
        <p:txBody>
          <a:bodyPr>
            <a:spAutoFit/>
          </a:bodyPr>
          <a:lstStyle/>
          <a:p>
            <a:pPr algn="ctr">
              <a:spcBef>
                <a:spcPct val="50000"/>
              </a:spcBef>
            </a:pPr>
            <a:r>
              <a:rPr lang="en-US" sz="3000" b="1">
                <a:solidFill>
                  <a:srgbClr val="3399FF"/>
                </a:solidFill>
              </a:rPr>
              <a:t>Experimental “vs.” Statistical Control</a:t>
            </a:r>
            <a:endParaRPr lang="en-US"/>
          </a:p>
          <a:p>
            <a:pPr>
              <a:spcBef>
                <a:spcPct val="50000"/>
              </a:spcBef>
            </a:pPr>
            <a:r>
              <a:rPr lang="en-US"/>
              <a:t>In the research design course (Psyc 941) we emphasized 	</a:t>
            </a:r>
            <a:r>
              <a:rPr lang="en-US">
                <a:solidFill>
                  <a:srgbClr val="33CC33"/>
                </a:solidFill>
              </a:rPr>
              <a:t>“experimental control”</a:t>
            </a:r>
            <a:r>
              <a:rPr lang="en-US"/>
              <a:t> </a:t>
            </a:r>
            <a:endParaRPr lang="en-US">
              <a:solidFill>
                <a:srgbClr val="33CC33"/>
              </a:solidFill>
            </a:endParaRPr>
          </a:p>
          <a:p>
            <a:pPr>
              <a:spcBef>
                <a:spcPct val="50000"/>
              </a:spcBef>
              <a:buFontTx/>
              <a:buChar char="•"/>
            </a:pPr>
            <a:r>
              <a:rPr lang="en-US">
                <a:solidFill>
                  <a:srgbClr val="33CC33"/>
                </a:solidFill>
              </a:rPr>
              <a:t> control produced by the actions of the researcher</a:t>
            </a:r>
          </a:p>
          <a:p>
            <a:pPr>
              <a:spcBef>
                <a:spcPct val="50000"/>
              </a:spcBef>
              <a:buFontTx/>
              <a:buChar char="•"/>
            </a:pPr>
            <a:r>
              <a:rPr lang="en-US">
                <a:solidFill>
                  <a:srgbClr val="33CC33"/>
                </a:solidFill>
              </a:rPr>
              <a:t> randomizing, balancing, holding constant, IV manipulation,etc.</a:t>
            </a:r>
          </a:p>
          <a:p>
            <a:pPr>
              <a:spcBef>
                <a:spcPct val="50000"/>
              </a:spcBef>
              <a:buFontTx/>
              <a:buChar char="•"/>
            </a:pPr>
            <a:endParaRPr lang="en-US"/>
          </a:p>
          <a:p>
            <a:pPr>
              <a:spcBef>
                <a:spcPct val="50000"/>
              </a:spcBef>
            </a:pPr>
            <a:r>
              <a:rPr lang="en-US"/>
              <a:t>Another important form of control is </a:t>
            </a:r>
            <a:r>
              <a:rPr lang="en-US">
                <a:solidFill>
                  <a:srgbClr val="FF6600"/>
                </a:solidFill>
              </a:rPr>
              <a:t>“Statistical control”</a:t>
            </a:r>
          </a:p>
          <a:p>
            <a:pPr>
              <a:spcBef>
                <a:spcPct val="50000"/>
              </a:spcBef>
              <a:buFontTx/>
              <a:buChar char="•"/>
            </a:pPr>
            <a:r>
              <a:rPr lang="en-US">
                <a:solidFill>
                  <a:srgbClr val="FF6600"/>
                </a:solidFill>
              </a:rPr>
              <a:t> control produced by applying the proper statistical analyses</a:t>
            </a:r>
          </a:p>
          <a:p>
            <a:pPr>
              <a:spcBef>
                <a:spcPct val="50000"/>
              </a:spcBef>
              <a:buFontTx/>
              <a:buChar char="•"/>
            </a:pPr>
            <a:r>
              <a:rPr lang="en-US">
                <a:solidFill>
                  <a:srgbClr val="FF6600"/>
                </a:solidFill>
              </a:rPr>
              <a:t> usually used as an attempted substitute for “holding constant”</a:t>
            </a:r>
          </a:p>
          <a:p>
            <a:pPr>
              <a:spcBef>
                <a:spcPct val="50000"/>
              </a:spcBef>
            </a:pPr>
            <a:endParaRPr lang="en-US" sz="800">
              <a:solidFill>
                <a:srgbClr val="FF6600"/>
              </a:solidFill>
            </a:endParaRPr>
          </a:p>
          <a:p>
            <a:pPr>
              <a:spcBef>
                <a:spcPct val="50000"/>
              </a:spcBef>
            </a:pPr>
            <a:r>
              <a:rPr lang="en-US">
                <a:solidFill>
                  <a:srgbClr val="FF0066"/>
                </a:solidFill>
              </a:rPr>
              <a:t>Statistical control is generally considered inferior to experimental control, and often involves assumptions or changes in the research question that are “iffy”.  But, the results from statistical control are often the first step toward an investment in acquiring experimental control over a “potential confounding variable”.</a:t>
            </a:r>
            <a:endParaRPr lang="en-US">
              <a:solidFill>
                <a:srgbClr val="FF6600"/>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Text Box 4"/>
          <p:cNvSpPr txBox="1">
            <a:spLocks noChangeArrowheads="1"/>
          </p:cNvSpPr>
          <p:nvPr/>
        </p:nvSpPr>
        <p:spPr bwMode="auto">
          <a:xfrm>
            <a:off x="0" y="0"/>
            <a:ext cx="8991600" cy="396875"/>
          </a:xfrm>
          <a:prstGeom prst="rect">
            <a:avLst/>
          </a:prstGeom>
          <a:noFill/>
          <a:ln w="9525">
            <a:noFill/>
            <a:miter lim="800000"/>
            <a:headEnd/>
            <a:tailEnd/>
          </a:ln>
          <a:effectLst/>
        </p:spPr>
        <p:txBody>
          <a:bodyPr>
            <a:spAutoFit/>
          </a:bodyPr>
          <a:lstStyle/>
          <a:p>
            <a:pPr>
              <a:spcBef>
                <a:spcPct val="50000"/>
              </a:spcBef>
            </a:pPr>
            <a:r>
              <a:rPr lang="en-US" sz="2000"/>
              <a:t>“Customized” Statistical Control…</a:t>
            </a:r>
          </a:p>
        </p:txBody>
      </p:sp>
      <p:sp>
        <p:nvSpPr>
          <p:cNvPr id="52229" name="Text Box 5"/>
          <p:cNvSpPr txBox="1">
            <a:spLocks noChangeArrowheads="1"/>
          </p:cNvSpPr>
          <p:nvPr/>
        </p:nvSpPr>
        <p:spPr bwMode="auto">
          <a:xfrm>
            <a:off x="0" y="457200"/>
            <a:ext cx="9144000" cy="5867400"/>
          </a:xfrm>
          <a:prstGeom prst="rect">
            <a:avLst/>
          </a:prstGeom>
          <a:noFill/>
          <a:ln w="9525">
            <a:noFill/>
            <a:miter lim="800000"/>
            <a:headEnd/>
            <a:tailEnd/>
          </a:ln>
          <a:effectLst/>
        </p:spPr>
        <p:txBody>
          <a:bodyPr>
            <a:spAutoFit/>
          </a:bodyPr>
          <a:lstStyle/>
          <a:p>
            <a:pPr>
              <a:lnSpc>
                <a:spcPct val="90000"/>
              </a:lnSpc>
              <a:spcBef>
                <a:spcPct val="50000"/>
              </a:spcBef>
            </a:pPr>
            <a:r>
              <a:rPr lang="en-US"/>
              <a:t>It is possible to “control” the </a:t>
            </a:r>
            <a:r>
              <a:rPr lang="en-US">
                <a:solidFill>
                  <a:srgbClr val="FF6600"/>
                </a:solidFill>
              </a:rPr>
              <a:t>X</a:t>
            </a:r>
            <a:r>
              <a:rPr lang="en-US"/>
              <a:t> and </a:t>
            </a:r>
            <a:r>
              <a:rPr lang="en-US">
                <a:solidFill>
                  <a:srgbClr val="66FF33"/>
                </a:solidFill>
              </a:rPr>
              <a:t>Y</a:t>
            </a:r>
            <a:r>
              <a:rPr lang="en-US"/>
              <a:t> variables for different variables, for example…</a:t>
            </a:r>
          </a:p>
          <a:p>
            <a:pPr>
              <a:lnSpc>
                <a:spcPct val="90000"/>
              </a:lnSpc>
              <a:spcBef>
                <a:spcPct val="50000"/>
              </a:spcBef>
            </a:pPr>
            <a:r>
              <a:rPr lang="en-US"/>
              <a:t>controlling </a:t>
            </a:r>
            <a:r>
              <a:rPr lang="en-US">
                <a:solidFill>
                  <a:srgbClr val="FF6600"/>
                </a:solidFill>
              </a:rPr>
              <a:t>Final</a:t>
            </a:r>
            <a:r>
              <a:rPr lang="en-US"/>
              <a:t> scores for </a:t>
            </a:r>
            <a:r>
              <a:rPr lang="en-US">
                <a:solidFill>
                  <a:srgbClr val="00FFFF"/>
                </a:solidFill>
              </a:rPr>
              <a:t>test taking speed</a:t>
            </a:r>
            <a:r>
              <a:rPr lang="en-US"/>
              <a:t> while controlling </a:t>
            </a:r>
            <a:r>
              <a:rPr lang="en-US">
                <a:solidFill>
                  <a:srgbClr val="66FF33"/>
                </a:solidFill>
              </a:rPr>
              <a:t>Homework</a:t>
            </a:r>
            <a:r>
              <a:rPr lang="en-US"/>
              <a:t> scores </a:t>
            </a:r>
            <a:r>
              <a:rPr lang="en-US">
                <a:solidFill>
                  <a:srgbClr val="FF0066"/>
                </a:solidFill>
              </a:rPr>
              <a:t>for motivation &amp; #practices</a:t>
            </a:r>
            <a:r>
              <a:rPr lang="en-US"/>
              <a:t>.</a:t>
            </a:r>
          </a:p>
          <a:p>
            <a:pPr>
              <a:spcBef>
                <a:spcPct val="50000"/>
              </a:spcBef>
            </a:pPr>
            <a:endParaRPr lang="en-US" sz="1600">
              <a:solidFill>
                <a:srgbClr val="00FFFF"/>
              </a:solidFill>
            </a:endParaRPr>
          </a:p>
          <a:p>
            <a:pPr algn="ctr">
              <a:lnSpc>
                <a:spcPct val="50000"/>
              </a:lnSpc>
              <a:spcBef>
                <a:spcPct val="50000"/>
              </a:spcBef>
            </a:pPr>
            <a:r>
              <a:rPr lang="en-US">
                <a:solidFill>
                  <a:srgbClr val="00FFFF"/>
                </a:solidFill>
              </a:rPr>
              <a:t>final’  =  b(speed) + a</a:t>
            </a:r>
          </a:p>
          <a:p>
            <a:pPr algn="ctr">
              <a:lnSpc>
                <a:spcPct val="50000"/>
              </a:lnSpc>
              <a:spcBef>
                <a:spcPct val="50000"/>
              </a:spcBef>
            </a:pPr>
            <a:r>
              <a:rPr lang="en-US">
                <a:solidFill>
                  <a:srgbClr val="00FFFF"/>
                </a:solidFill>
              </a:rPr>
              <a:t>residual final =</a:t>
            </a:r>
            <a:r>
              <a:rPr lang="en-US">
                <a:solidFill>
                  <a:srgbClr val="FF0066"/>
                </a:solidFill>
              </a:rPr>
              <a:t> </a:t>
            </a:r>
            <a:r>
              <a:rPr lang="en-US">
                <a:solidFill>
                  <a:srgbClr val="FF6600"/>
                </a:solidFill>
              </a:rPr>
              <a:t>final</a:t>
            </a:r>
            <a:r>
              <a:rPr lang="en-US">
                <a:solidFill>
                  <a:srgbClr val="FF0066"/>
                </a:solidFill>
              </a:rPr>
              <a:t> </a:t>
            </a:r>
            <a:r>
              <a:rPr lang="en-US">
                <a:solidFill>
                  <a:srgbClr val="00FFFF"/>
                </a:solidFill>
              </a:rPr>
              <a:t>- final’</a:t>
            </a:r>
          </a:p>
          <a:p>
            <a:pPr algn="ctr">
              <a:spcBef>
                <a:spcPct val="50000"/>
              </a:spcBef>
            </a:pPr>
            <a:endParaRPr lang="en-US" sz="800">
              <a:solidFill>
                <a:srgbClr val="00FFFF"/>
              </a:solidFill>
            </a:endParaRPr>
          </a:p>
          <a:p>
            <a:pPr algn="ctr">
              <a:lnSpc>
                <a:spcPct val="70000"/>
              </a:lnSpc>
              <a:spcBef>
                <a:spcPct val="50000"/>
              </a:spcBef>
            </a:pPr>
            <a:r>
              <a:rPr lang="en-US">
                <a:solidFill>
                  <a:srgbClr val="FF0066"/>
                </a:solidFill>
              </a:rPr>
              <a:t>#hwks’  =  b(motivation) b(#pract) + a</a:t>
            </a:r>
          </a:p>
          <a:p>
            <a:pPr algn="ctr">
              <a:lnSpc>
                <a:spcPct val="70000"/>
              </a:lnSpc>
              <a:spcBef>
                <a:spcPct val="50000"/>
              </a:spcBef>
            </a:pPr>
            <a:r>
              <a:rPr lang="en-US">
                <a:solidFill>
                  <a:srgbClr val="FF0066"/>
                </a:solidFill>
              </a:rPr>
              <a:t>residual #hwks = </a:t>
            </a:r>
            <a:r>
              <a:rPr lang="en-US">
                <a:solidFill>
                  <a:srgbClr val="66FF33"/>
                </a:solidFill>
              </a:rPr>
              <a:t>#hwks </a:t>
            </a:r>
            <a:r>
              <a:rPr lang="en-US">
                <a:solidFill>
                  <a:srgbClr val="FF0066"/>
                </a:solidFill>
              </a:rPr>
              <a:t>- #hwks’</a:t>
            </a:r>
          </a:p>
          <a:p>
            <a:pPr algn="ctr">
              <a:lnSpc>
                <a:spcPct val="70000"/>
              </a:lnSpc>
              <a:spcBef>
                <a:spcPct val="50000"/>
              </a:spcBef>
            </a:pPr>
            <a:endParaRPr lang="en-US">
              <a:solidFill>
                <a:srgbClr val="FF0066"/>
              </a:solidFill>
            </a:endParaRPr>
          </a:p>
          <a:p>
            <a:pPr algn="ctr">
              <a:lnSpc>
                <a:spcPct val="70000"/>
              </a:lnSpc>
              <a:spcBef>
                <a:spcPct val="50000"/>
              </a:spcBef>
            </a:pPr>
            <a:r>
              <a:rPr lang="en-US"/>
              <a:t>Correlate  </a:t>
            </a:r>
            <a:r>
              <a:rPr lang="en-US">
                <a:solidFill>
                  <a:srgbClr val="FF0066"/>
                </a:solidFill>
              </a:rPr>
              <a:t>residual final</a:t>
            </a:r>
            <a:r>
              <a:rPr lang="en-US"/>
              <a:t> &amp; </a:t>
            </a:r>
            <a:r>
              <a:rPr lang="en-US">
                <a:solidFill>
                  <a:srgbClr val="00FFFF"/>
                </a:solidFill>
              </a:rPr>
              <a:t>residual #hwks</a:t>
            </a:r>
          </a:p>
          <a:p>
            <a:pPr algn="ctr">
              <a:lnSpc>
                <a:spcPct val="70000"/>
              </a:lnSpc>
              <a:spcBef>
                <a:spcPct val="50000"/>
              </a:spcBef>
            </a:pPr>
            <a:endParaRPr lang="en-US" sz="1600">
              <a:solidFill>
                <a:srgbClr val="00FFFF"/>
              </a:solidFill>
            </a:endParaRPr>
          </a:p>
          <a:p>
            <a:pPr algn="ctr">
              <a:lnSpc>
                <a:spcPct val="70000"/>
              </a:lnSpc>
              <a:spcBef>
                <a:spcPct val="50000"/>
              </a:spcBef>
            </a:pPr>
            <a:endParaRPr lang="en-US" sz="1600">
              <a:solidFill>
                <a:srgbClr val="00FFFF"/>
              </a:solidFill>
            </a:endParaRPr>
          </a:p>
          <a:p>
            <a:pPr>
              <a:lnSpc>
                <a:spcPct val="40000"/>
              </a:lnSpc>
              <a:spcBef>
                <a:spcPct val="50000"/>
              </a:spcBef>
            </a:pPr>
            <a:r>
              <a:rPr lang="en-US">
                <a:solidFill>
                  <a:srgbClr val="FFFF99"/>
                </a:solidFill>
              </a:rPr>
              <a:t>Please note:  1) There is no MReg equivalent, </a:t>
            </a:r>
          </a:p>
          <a:p>
            <a:pPr>
              <a:lnSpc>
                <a:spcPct val="40000"/>
              </a:lnSpc>
              <a:spcBef>
                <a:spcPct val="50000"/>
              </a:spcBef>
            </a:pPr>
            <a:r>
              <a:rPr lang="en-US">
                <a:solidFill>
                  <a:srgbClr val="FFFF99"/>
                </a:solidFill>
              </a:rPr>
              <a:t>                       2) There must be a theoretical reason for doing this! </a:t>
            </a:r>
          </a:p>
        </p:txBody>
      </p:sp>
      <p:sp>
        <p:nvSpPr>
          <p:cNvPr id="52230" name="Text Box 6"/>
          <p:cNvSpPr txBox="1">
            <a:spLocks noChangeArrowheads="1"/>
          </p:cNvSpPr>
          <p:nvPr/>
        </p:nvSpPr>
        <p:spPr bwMode="auto">
          <a:xfrm>
            <a:off x="304800" y="2438400"/>
            <a:ext cx="1447800" cy="2647950"/>
          </a:xfrm>
          <a:prstGeom prst="rect">
            <a:avLst/>
          </a:prstGeom>
          <a:noFill/>
          <a:ln w="9525">
            <a:noFill/>
            <a:miter lim="800000"/>
            <a:headEnd/>
            <a:tailEnd/>
          </a:ln>
          <a:effectLst/>
        </p:spPr>
        <p:txBody>
          <a:bodyPr>
            <a:spAutoFit/>
          </a:bodyPr>
          <a:lstStyle/>
          <a:p>
            <a:pPr>
              <a:spcBef>
                <a:spcPct val="50000"/>
              </a:spcBef>
            </a:pPr>
            <a:r>
              <a:rPr lang="en-US"/>
              <a:t>Step 1</a:t>
            </a:r>
          </a:p>
          <a:p>
            <a:pPr>
              <a:spcBef>
                <a:spcPct val="50000"/>
              </a:spcBef>
            </a:pPr>
            <a:endParaRPr lang="en-US"/>
          </a:p>
          <a:p>
            <a:pPr>
              <a:spcBef>
                <a:spcPct val="50000"/>
              </a:spcBef>
            </a:pPr>
            <a:r>
              <a:rPr lang="en-US"/>
              <a:t>Step 2</a:t>
            </a:r>
          </a:p>
          <a:p>
            <a:pPr>
              <a:spcBef>
                <a:spcPct val="50000"/>
              </a:spcBef>
            </a:pPr>
            <a:endParaRPr lang="en-US"/>
          </a:p>
          <a:p>
            <a:pPr>
              <a:spcBef>
                <a:spcPct val="50000"/>
              </a:spcBef>
            </a:pPr>
            <a:r>
              <a:rPr lang="en-US"/>
              <a:t>Step 3</a:t>
            </a:r>
          </a:p>
        </p:txBody>
      </p:sp>
      <p:pic>
        <p:nvPicPr>
          <p:cNvPr id="52231" name="Picture 7" descr="mtm"/>
          <p:cNvPicPr>
            <a:picLocks noChangeAspect="1" noChangeArrowheads="1"/>
          </p:cNvPicPr>
          <p:nvPr/>
        </p:nvPicPr>
        <p:blipFill>
          <a:blip r:embed="rId2" cstate="print"/>
          <a:srcRect/>
          <a:stretch>
            <a:fillRect/>
          </a:stretch>
        </p:blipFill>
        <p:spPr bwMode="auto">
          <a:xfrm>
            <a:off x="8805863" y="6400800"/>
            <a:ext cx="338137" cy="457200"/>
          </a:xfrm>
          <a:prstGeom prst="rect">
            <a:avLst/>
          </a:prstGeom>
          <a:noFill/>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2" name="Text Box 4"/>
          <p:cNvSpPr txBox="1">
            <a:spLocks noChangeArrowheads="1"/>
          </p:cNvSpPr>
          <p:nvPr/>
        </p:nvSpPr>
        <p:spPr bwMode="auto">
          <a:xfrm>
            <a:off x="0" y="0"/>
            <a:ext cx="9144000" cy="6684963"/>
          </a:xfrm>
          <a:prstGeom prst="rect">
            <a:avLst/>
          </a:prstGeom>
          <a:noFill/>
          <a:ln w="9525">
            <a:noFill/>
            <a:miter lim="800000"/>
            <a:headEnd/>
            <a:tailEnd/>
          </a:ln>
          <a:effectLst/>
        </p:spPr>
        <p:txBody>
          <a:bodyPr>
            <a:spAutoFit/>
          </a:bodyPr>
          <a:lstStyle/>
          <a:p>
            <a:pPr>
              <a:spcBef>
                <a:spcPct val="50000"/>
              </a:spcBef>
            </a:pPr>
            <a:r>
              <a:rPr lang="en-US" sz="2000"/>
              <a:t>Statsitical control is an obvious help with under-specification, but it can also be help with proxy variables …</a:t>
            </a:r>
          </a:p>
          <a:p>
            <a:pPr>
              <a:spcBef>
                <a:spcPct val="50000"/>
              </a:spcBef>
            </a:pPr>
            <a:endParaRPr lang="en-US" sz="900"/>
          </a:p>
          <a:p>
            <a:pPr>
              <a:lnSpc>
                <a:spcPct val="70000"/>
              </a:lnSpc>
              <a:spcBef>
                <a:spcPct val="50000"/>
              </a:spcBef>
            </a:pPr>
            <a:r>
              <a:rPr lang="en-US"/>
              <a:t>Say we find   r</a:t>
            </a:r>
            <a:r>
              <a:rPr lang="en-US" baseline="-25000"/>
              <a:t>experf, hwperf </a:t>
            </a:r>
            <a:r>
              <a:rPr lang="en-US"/>
              <a:t>= .4   </a:t>
            </a:r>
            <a:r>
              <a:rPr lang="en-US">
                <a:sym typeface="Wingdings" pitchFamily="2" charset="2"/>
              </a:rPr>
              <a:t>  we might ask for what is 					       “homework performance” a proxy?</a:t>
            </a:r>
          </a:p>
          <a:p>
            <a:pPr>
              <a:spcBef>
                <a:spcPct val="50000"/>
              </a:spcBef>
            </a:pPr>
            <a:r>
              <a:rPr lang="en-US">
                <a:sym typeface="Wingdings" pitchFamily="2" charset="2"/>
              </a:rPr>
              <a:t>Consider other things that are related to hwperf &amp; add those to the model, to see if “the part of hwperf that isn’t them” is still related to experf… </a:t>
            </a:r>
            <a:r>
              <a:rPr lang="en-US">
                <a:solidFill>
                  <a:srgbClr val="3399FF"/>
                </a:solidFill>
                <a:sym typeface="Wingdings" pitchFamily="2" charset="2"/>
              </a:rPr>
              <a:t>lots of possible results</a:t>
            </a:r>
            <a:r>
              <a:rPr lang="en-US">
                <a:sym typeface="Wingdings" pitchFamily="2" charset="2"/>
              </a:rPr>
              <a:t>  </a:t>
            </a:r>
            <a:r>
              <a:rPr lang="en-US">
                <a:solidFill>
                  <a:srgbClr val="FF6600"/>
                </a:solidFill>
                <a:sym typeface="Wingdings" pitchFamily="2" charset="2"/>
              </a:rPr>
              <a:t>each with a different interp!!!</a:t>
            </a:r>
          </a:p>
          <a:p>
            <a:pPr>
              <a:lnSpc>
                <a:spcPct val="80000"/>
              </a:lnSpc>
              <a:spcBef>
                <a:spcPct val="50000"/>
              </a:spcBef>
            </a:pPr>
            <a:r>
              <a:rPr lang="en-US"/>
              <a:t>r </a:t>
            </a:r>
            <a:r>
              <a:rPr lang="en-US" baseline="-25000"/>
              <a:t>experf,(hwperf.mot)</a:t>
            </a:r>
            <a:r>
              <a:rPr lang="en-US"/>
              <a:t> = .1  </a:t>
            </a:r>
            <a:r>
              <a:rPr lang="en-US">
                <a:sym typeface="Wingdings" pitchFamily="2" charset="2"/>
              </a:rPr>
              <a:t>  part of hwperf is “really” motivation (usual 						            collinearity result)</a:t>
            </a:r>
          </a:p>
          <a:p>
            <a:pPr>
              <a:lnSpc>
                <a:spcPct val="80000"/>
              </a:lnSpc>
              <a:spcBef>
                <a:spcPct val="50000"/>
              </a:spcBef>
            </a:pPr>
            <a:r>
              <a:rPr lang="en-US"/>
              <a:t>r </a:t>
            </a:r>
            <a:r>
              <a:rPr lang="en-US" baseline="-25000"/>
              <a:t>experf,(hwperf.mot)</a:t>
            </a:r>
            <a:r>
              <a:rPr lang="en-US"/>
              <a:t> = .4  </a:t>
            </a:r>
            <a:r>
              <a:rPr lang="en-US">
                <a:sym typeface="Wingdings" pitchFamily="2" charset="2"/>
              </a:rPr>
              <a:t>  none of hwper is motivation (mot and							      hwperf not collineary)</a:t>
            </a:r>
          </a:p>
          <a:p>
            <a:pPr>
              <a:lnSpc>
                <a:spcPct val="80000"/>
              </a:lnSpc>
              <a:spcBef>
                <a:spcPct val="50000"/>
              </a:spcBef>
            </a:pPr>
            <a:r>
              <a:rPr lang="en-US"/>
              <a:t>r </a:t>
            </a:r>
            <a:r>
              <a:rPr lang="en-US" baseline="-25000"/>
              <a:t>experf,(hwperf.mot)</a:t>
            </a:r>
            <a:r>
              <a:rPr lang="en-US"/>
              <a:t> = .6  </a:t>
            </a:r>
            <a:r>
              <a:rPr lang="en-US">
                <a:sym typeface="Wingdings" pitchFamily="2" charset="2"/>
              </a:rPr>
              <a:t>  part of hwperf not related to mot is more		                 corr with experf than hwperf (suppressor)</a:t>
            </a:r>
          </a:p>
          <a:p>
            <a:pPr>
              <a:spcBef>
                <a:spcPct val="50000"/>
              </a:spcBef>
            </a:pPr>
            <a:endParaRPr lang="en-US" sz="1000">
              <a:sym typeface="Wingdings" pitchFamily="2" charset="2"/>
            </a:endParaRPr>
          </a:p>
          <a:p>
            <a:pPr>
              <a:spcBef>
                <a:spcPct val="50000"/>
              </a:spcBef>
            </a:pPr>
            <a:r>
              <a:rPr lang="en-US">
                <a:solidFill>
                  <a:srgbClr val="66FF33"/>
                </a:solidFill>
                <a:sym typeface="Wingdings" pitchFamily="2" charset="2"/>
              </a:rPr>
              <a:t>Should continue with other variables  can’t control everything, so we should focus on most important variables to consider as confounds or measurement confounds.</a:t>
            </a:r>
            <a:endParaRPr lang="en-US" baseline="-25000">
              <a:solidFill>
                <a:srgbClr val="66FF33"/>
              </a:solidFill>
            </a:endParaRPr>
          </a:p>
        </p:txBody>
      </p:sp>
      <p:pic>
        <p:nvPicPr>
          <p:cNvPr id="53253" name="Picture 5" descr="mtm"/>
          <p:cNvPicPr>
            <a:picLocks noChangeAspect="1" noChangeArrowheads="1"/>
          </p:cNvPicPr>
          <p:nvPr/>
        </p:nvPicPr>
        <p:blipFill>
          <a:blip r:embed="rId2" cstate="print"/>
          <a:srcRect/>
          <a:stretch>
            <a:fillRect/>
          </a:stretch>
        </p:blipFill>
        <p:spPr bwMode="auto">
          <a:xfrm>
            <a:off x="8805863" y="6400800"/>
            <a:ext cx="338137" cy="457200"/>
          </a:xfrm>
          <a:prstGeom prst="rect">
            <a:avLst/>
          </a:prstGeom>
          <a:noFill/>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Box 2"/>
          <p:cNvSpPr txBox="1">
            <a:spLocks noChangeArrowheads="1"/>
          </p:cNvSpPr>
          <p:nvPr/>
        </p:nvSpPr>
        <p:spPr bwMode="auto">
          <a:xfrm>
            <a:off x="0" y="0"/>
            <a:ext cx="9144000" cy="6572250"/>
          </a:xfrm>
          <a:prstGeom prst="rect">
            <a:avLst/>
          </a:prstGeom>
          <a:noFill/>
          <a:ln w="9525">
            <a:noFill/>
            <a:miter lim="800000"/>
            <a:headEnd/>
            <a:tailEnd/>
          </a:ln>
          <a:effectLst/>
        </p:spPr>
        <p:txBody>
          <a:bodyPr>
            <a:spAutoFit/>
          </a:bodyPr>
          <a:lstStyle/>
          <a:p>
            <a:pPr algn="ctr">
              <a:spcBef>
                <a:spcPct val="50000"/>
              </a:spcBef>
            </a:pPr>
            <a:r>
              <a:rPr lang="en-US">
                <a:solidFill>
                  <a:srgbClr val="FF0066"/>
                </a:solidFill>
              </a:rPr>
              <a:t>More about “Problems” with statistical control</a:t>
            </a:r>
            <a:endParaRPr lang="en-US"/>
          </a:p>
          <a:p>
            <a:pPr>
              <a:spcBef>
                <a:spcPct val="50000"/>
              </a:spcBef>
            </a:pPr>
            <a:endParaRPr lang="en-US" sz="500"/>
          </a:p>
          <a:p>
            <a:pPr>
              <a:spcBef>
                <a:spcPct val="50000"/>
              </a:spcBef>
            </a:pPr>
            <a:r>
              <a:rPr lang="en-US"/>
              <a:t>In analyses such as the last two examples, we have statistically changed the research question,  for example.</a:t>
            </a:r>
          </a:p>
          <a:p>
            <a:pPr>
              <a:spcBef>
                <a:spcPct val="50000"/>
              </a:spcBef>
            </a:pPr>
            <a:endParaRPr lang="en-US" sz="500"/>
          </a:p>
          <a:p>
            <a:pPr>
              <a:spcBef>
                <a:spcPct val="50000"/>
              </a:spcBef>
            </a:pPr>
            <a:r>
              <a:rPr lang="en-US" sz="2200"/>
              <a:t>1st e.g. -- Instead of asking, </a:t>
            </a:r>
            <a:r>
              <a:rPr lang="en-US" sz="2200">
                <a:solidFill>
                  <a:srgbClr val="FF6600"/>
                </a:solidFill>
              </a:rPr>
              <a:t>“What is the relationship between quiz scores and final exam scores that is independent of test taking speed in the population represented by the sample?”</a:t>
            </a:r>
            <a:r>
              <a:rPr lang="en-US" sz="2200"/>
              <a:t>  We are asking, </a:t>
            </a:r>
            <a:r>
              <a:rPr lang="en-US" sz="2200">
                <a:solidFill>
                  <a:srgbClr val="3399FF"/>
                </a:solidFill>
              </a:rPr>
              <a:t>“What would be the correlation between quiz scores and final exam scores in the population, </a:t>
            </a:r>
            <a:r>
              <a:rPr lang="en-US" sz="2200" i="1">
                <a:solidFill>
                  <a:srgbClr val="3399FF"/>
                </a:solidFill>
              </a:rPr>
              <a:t>if all the members of that population had the same test taking speed</a:t>
            </a:r>
            <a:r>
              <a:rPr lang="en-US" sz="2200">
                <a:solidFill>
                  <a:srgbClr val="3399FF"/>
                </a:solidFill>
              </a:rPr>
              <a:t>?”</a:t>
            </a:r>
          </a:p>
          <a:p>
            <a:pPr>
              <a:spcBef>
                <a:spcPct val="50000"/>
              </a:spcBef>
            </a:pPr>
            <a:endParaRPr lang="en-US" sz="500"/>
          </a:p>
          <a:p>
            <a:pPr>
              <a:spcBef>
                <a:spcPct val="50000"/>
              </a:spcBef>
            </a:pPr>
            <a:r>
              <a:rPr lang="en-US" sz="2200"/>
              <a:t>2nd e.g. --  Instead of asking, </a:t>
            </a:r>
            <a:r>
              <a:rPr lang="en-US" sz="2200">
                <a:solidFill>
                  <a:srgbClr val="FF6600"/>
                </a:solidFill>
              </a:rPr>
              <a:t>“What is the relationship between the amount of homework completed and test performance that is independent of motivation?”</a:t>
            </a:r>
            <a:r>
              <a:rPr lang="en-US" sz="2200"/>
              <a:t>  We are asking, </a:t>
            </a:r>
            <a:r>
              <a:rPr lang="en-US" sz="2200">
                <a:solidFill>
                  <a:srgbClr val="3399FF"/>
                </a:solidFill>
              </a:rPr>
              <a:t>“What would be the correlation between amount of homework completed and test performance in the population, </a:t>
            </a:r>
            <a:r>
              <a:rPr lang="en-US" sz="2200" i="1">
                <a:solidFill>
                  <a:srgbClr val="3399FF"/>
                </a:solidFill>
              </a:rPr>
              <a:t>if all members of that population had the same motivation</a:t>
            </a:r>
            <a:r>
              <a:rPr lang="en-US" sz="2200">
                <a:solidFill>
                  <a:srgbClr val="3399FF"/>
                </a:solidFill>
              </a:rPr>
              <a:t>?”</a:t>
            </a:r>
          </a:p>
          <a:p>
            <a:pPr algn="ctr">
              <a:spcBef>
                <a:spcPct val="50000"/>
              </a:spcBef>
            </a:pPr>
            <a:r>
              <a:rPr lang="en-US" sz="2200">
                <a:solidFill>
                  <a:srgbClr val="FF0066"/>
                </a:solidFill>
              </a:rPr>
              <a:t>Populations such as these are unlikely to be representative !!</a:t>
            </a:r>
            <a:endParaRPr lang="en-US" sz="2200">
              <a:solidFill>
                <a:srgbClr val="3399FF"/>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ext Box 2"/>
          <p:cNvSpPr txBox="1">
            <a:spLocks noChangeArrowheads="1"/>
          </p:cNvSpPr>
          <p:nvPr/>
        </p:nvSpPr>
        <p:spPr bwMode="auto">
          <a:xfrm>
            <a:off x="228600" y="0"/>
            <a:ext cx="8915400" cy="6569075"/>
          </a:xfrm>
          <a:prstGeom prst="rect">
            <a:avLst/>
          </a:prstGeom>
          <a:noFill/>
          <a:ln w="9525">
            <a:noFill/>
            <a:miter lim="800000"/>
            <a:headEnd/>
            <a:tailEnd/>
          </a:ln>
          <a:effectLst/>
        </p:spPr>
        <p:txBody>
          <a:bodyPr>
            <a:spAutoFit/>
          </a:bodyPr>
          <a:lstStyle/>
          <a:p>
            <a:pPr algn="ctr">
              <a:spcBef>
                <a:spcPct val="50000"/>
              </a:spcBef>
            </a:pPr>
            <a:r>
              <a:rPr lang="en-US" sz="3200">
                <a:solidFill>
                  <a:srgbClr val="33CC33"/>
                </a:solidFill>
              </a:rPr>
              <a:t>Advantages of Statistical Control</a:t>
            </a:r>
            <a:endParaRPr lang="en-US">
              <a:solidFill>
                <a:srgbClr val="33CC33"/>
              </a:solidFill>
            </a:endParaRPr>
          </a:p>
          <a:p>
            <a:pPr>
              <a:lnSpc>
                <a:spcPct val="90000"/>
              </a:lnSpc>
              <a:spcBef>
                <a:spcPct val="50000"/>
              </a:spcBef>
            </a:pPr>
            <a:r>
              <a:rPr lang="en-US">
                <a:solidFill>
                  <a:srgbClr val="33CC33"/>
                </a:solidFill>
              </a:rPr>
              <a:t>1st one</a:t>
            </a:r>
            <a:r>
              <a:rPr lang="en-US">
                <a:solidFill>
                  <a:schemeClr val="tx1"/>
                </a:solidFill>
              </a:rPr>
              <a:t> -- Sometimes experimental control is impossible.		      Sometimes “intrusion free” measures aren’t available</a:t>
            </a:r>
          </a:p>
          <a:p>
            <a:pPr>
              <a:spcBef>
                <a:spcPct val="50000"/>
              </a:spcBef>
            </a:pPr>
            <a:endParaRPr lang="en-US" sz="800">
              <a:solidFill>
                <a:schemeClr val="tx1"/>
              </a:solidFill>
            </a:endParaRPr>
          </a:p>
          <a:p>
            <a:pPr>
              <a:lnSpc>
                <a:spcPct val="90000"/>
              </a:lnSpc>
              <a:spcBef>
                <a:spcPct val="50000"/>
              </a:spcBef>
            </a:pPr>
            <a:r>
              <a:rPr lang="en-US">
                <a:solidFill>
                  <a:srgbClr val="33CC33"/>
                </a:solidFill>
              </a:rPr>
              <a:t>2nd one</a:t>
            </a:r>
            <a:r>
              <a:rPr lang="en-US">
                <a:solidFill>
                  <a:schemeClr val="tx1"/>
                </a:solidFill>
              </a:rPr>
              <a:t> -- Statistical control is often less expensive (might even 	       be possible with available data, if the control 		       variables have been collected).  Doing the analysis 	       with statistical control can help us decide whether or 	       not to commit the resources to perform the 		       experimental control or create better measures</a:t>
            </a:r>
          </a:p>
          <a:p>
            <a:pPr>
              <a:lnSpc>
                <a:spcPct val="90000"/>
              </a:lnSpc>
              <a:spcBef>
                <a:spcPct val="50000"/>
              </a:spcBef>
            </a:pPr>
            <a:r>
              <a:rPr lang="en-US">
                <a:solidFill>
                  <a:srgbClr val="66FF33"/>
                </a:solidFill>
              </a:rPr>
              <a:t>3rd one </a:t>
            </a:r>
            <a:r>
              <a:rPr lang="en-US">
                <a:solidFill>
                  <a:schemeClr val="tx1"/>
                </a:solidFill>
              </a:rPr>
              <a:t>--  often the only form of experimental control available 	       is post-hoc matching (because you’re studying 	     	       natural or intact groups).  Preliminary analyses that 	       explore the most effective variables for “statistical   	       control” can help you target the most appropriate 		       variables to match on. Can also retain sample size 	       (hoc matching of mis-matched groups can decrease	       sample size dramatically)</a:t>
            </a:r>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ext Box 2"/>
          <p:cNvSpPr txBox="1">
            <a:spLocks noChangeArrowheads="1"/>
          </p:cNvSpPr>
          <p:nvPr/>
        </p:nvSpPr>
        <p:spPr bwMode="auto">
          <a:xfrm>
            <a:off x="0" y="381000"/>
            <a:ext cx="8839200" cy="3560763"/>
          </a:xfrm>
          <a:prstGeom prst="rect">
            <a:avLst/>
          </a:prstGeom>
          <a:noFill/>
          <a:ln w="9525">
            <a:noFill/>
            <a:miter lim="800000"/>
            <a:headEnd/>
            <a:tailEnd/>
          </a:ln>
          <a:effectLst/>
        </p:spPr>
        <p:txBody>
          <a:bodyPr>
            <a:spAutoFit/>
          </a:bodyPr>
          <a:lstStyle/>
          <a:p>
            <a:pPr>
              <a:lnSpc>
                <a:spcPct val="80000"/>
              </a:lnSpc>
              <a:spcBef>
                <a:spcPct val="50000"/>
              </a:spcBef>
            </a:pPr>
            <a:r>
              <a:rPr lang="en-US"/>
              <a:t>Originally, linear regression was developed for use with agricultural data collected as part of </a:t>
            </a:r>
            <a:r>
              <a:rPr lang="en-US">
                <a:solidFill>
                  <a:srgbClr val="FF6600"/>
                </a:solidFill>
              </a:rPr>
              <a:t>true experiments</a:t>
            </a:r>
            <a:r>
              <a:rPr lang="en-US"/>
              <a:t>.</a:t>
            </a:r>
          </a:p>
          <a:p>
            <a:pPr lvl="1">
              <a:lnSpc>
                <a:spcPct val="80000"/>
              </a:lnSpc>
              <a:spcBef>
                <a:spcPct val="50000"/>
              </a:spcBef>
              <a:buFontTx/>
              <a:buChar char="•"/>
            </a:pPr>
            <a:r>
              <a:rPr lang="en-US"/>
              <a:t> The </a:t>
            </a:r>
            <a:r>
              <a:rPr lang="en-US">
                <a:solidFill>
                  <a:srgbClr val="FF6600"/>
                </a:solidFill>
              </a:rPr>
              <a:t>IV</a:t>
            </a:r>
            <a:r>
              <a:rPr lang="en-US"/>
              <a:t> was usually some </a:t>
            </a:r>
            <a:r>
              <a:rPr lang="en-US">
                <a:solidFill>
                  <a:srgbClr val="FF6600"/>
                </a:solidFill>
              </a:rPr>
              <a:t>quantitative manipulation</a:t>
            </a:r>
            <a:r>
              <a:rPr lang="en-US"/>
              <a:t>, such 	as amount of fertilizer, water, or seed and the DV was 	usually some assessment of “yield”.</a:t>
            </a:r>
          </a:p>
          <a:p>
            <a:pPr lvl="1">
              <a:lnSpc>
                <a:spcPct val="80000"/>
              </a:lnSpc>
              <a:spcBef>
                <a:spcPct val="50000"/>
              </a:spcBef>
              <a:buFontTx/>
              <a:buChar char="•"/>
            </a:pPr>
            <a:r>
              <a:rPr lang="en-US"/>
              <a:t> This was a </a:t>
            </a:r>
            <a:r>
              <a:rPr lang="en-US">
                <a:solidFill>
                  <a:srgbClr val="FF6600"/>
                </a:solidFill>
              </a:rPr>
              <a:t>manipulated IV</a:t>
            </a:r>
            <a:r>
              <a:rPr lang="en-US"/>
              <a:t>, so the value of the predictor 	was known with great </a:t>
            </a:r>
            <a:r>
              <a:rPr lang="en-US">
                <a:solidFill>
                  <a:srgbClr val="FF6600"/>
                </a:solidFill>
              </a:rPr>
              <a:t>precision</a:t>
            </a:r>
            <a:r>
              <a:rPr lang="en-US"/>
              <a:t> (“no error”)</a:t>
            </a:r>
          </a:p>
          <a:p>
            <a:pPr lvl="1">
              <a:lnSpc>
                <a:spcPct val="80000"/>
              </a:lnSpc>
              <a:spcBef>
                <a:spcPct val="50000"/>
              </a:spcBef>
              <a:buFontTx/>
              <a:buChar char="•"/>
            </a:pPr>
            <a:r>
              <a:rPr lang="en-US"/>
              <a:t> This was a </a:t>
            </a:r>
            <a:r>
              <a:rPr lang="en-US">
                <a:solidFill>
                  <a:srgbClr val="FF6600"/>
                </a:solidFill>
              </a:rPr>
              <a:t>true experiment</a:t>
            </a:r>
            <a:r>
              <a:rPr lang="en-US"/>
              <a:t>, so </a:t>
            </a:r>
            <a:r>
              <a:rPr lang="en-US">
                <a:solidFill>
                  <a:srgbClr val="FF6600"/>
                </a:solidFill>
              </a:rPr>
              <a:t>causal interpretations</a:t>
            </a:r>
            <a:r>
              <a:rPr lang="en-US"/>
              <a:t> were 	made of the IV - DV relationship -- so much of the IV 		could be counted on to produce so much of the DV.</a:t>
            </a:r>
          </a:p>
        </p:txBody>
      </p:sp>
      <p:sp>
        <p:nvSpPr>
          <p:cNvPr id="43011" name="Text Box 3"/>
          <p:cNvSpPr txBox="1">
            <a:spLocks noChangeArrowheads="1"/>
          </p:cNvSpPr>
          <p:nvPr/>
        </p:nvSpPr>
        <p:spPr bwMode="auto">
          <a:xfrm>
            <a:off x="4267200" y="6461125"/>
            <a:ext cx="4267200" cy="396875"/>
          </a:xfrm>
          <a:prstGeom prst="rect">
            <a:avLst/>
          </a:prstGeom>
          <a:noFill/>
          <a:ln w="9525">
            <a:noFill/>
            <a:miter lim="800000"/>
            <a:headEnd/>
            <a:tailEnd/>
          </a:ln>
          <a:effectLst/>
        </p:spPr>
        <p:txBody>
          <a:bodyPr>
            <a:spAutoFit/>
          </a:bodyPr>
          <a:lstStyle/>
          <a:p>
            <a:pPr>
              <a:spcBef>
                <a:spcPct val="50000"/>
              </a:spcBef>
            </a:pPr>
            <a:r>
              <a:rPr lang="en-US" sz="2000"/>
              <a:t>	tons manure @ acre </a:t>
            </a:r>
          </a:p>
        </p:txBody>
      </p:sp>
      <p:sp>
        <p:nvSpPr>
          <p:cNvPr id="43012" name="Text Box 4"/>
          <p:cNvSpPr txBox="1">
            <a:spLocks noChangeArrowheads="1"/>
          </p:cNvSpPr>
          <p:nvPr/>
        </p:nvSpPr>
        <p:spPr bwMode="auto">
          <a:xfrm rot="-5376406">
            <a:off x="2293938" y="4868862"/>
            <a:ext cx="3124200" cy="396875"/>
          </a:xfrm>
          <a:prstGeom prst="rect">
            <a:avLst/>
          </a:prstGeom>
          <a:noFill/>
          <a:ln w="9525">
            <a:noFill/>
            <a:miter lim="800000"/>
            <a:headEnd/>
            <a:tailEnd/>
          </a:ln>
          <a:effectLst/>
        </p:spPr>
        <p:txBody>
          <a:bodyPr>
            <a:spAutoFit/>
          </a:bodyPr>
          <a:lstStyle/>
          <a:p>
            <a:pPr>
              <a:spcBef>
                <a:spcPct val="50000"/>
              </a:spcBef>
            </a:pPr>
            <a:r>
              <a:rPr lang="en-US" sz="2000"/>
              <a:t>Bushel-yield @ acre</a:t>
            </a:r>
            <a:endParaRPr lang="en-US"/>
          </a:p>
        </p:txBody>
      </p:sp>
      <p:sp>
        <p:nvSpPr>
          <p:cNvPr id="43013" name="Line 5"/>
          <p:cNvSpPr>
            <a:spLocks noChangeShapeType="1"/>
          </p:cNvSpPr>
          <p:nvPr/>
        </p:nvSpPr>
        <p:spPr bwMode="auto">
          <a:xfrm>
            <a:off x="4267200" y="4267200"/>
            <a:ext cx="0" cy="2133600"/>
          </a:xfrm>
          <a:prstGeom prst="line">
            <a:avLst/>
          </a:prstGeom>
          <a:noFill/>
          <a:ln w="19050">
            <a:solidFill>
              <a:schemeClr val="tx1"/>
            </a:solidFill>
            <a:round/>
            <a:headEnd/>
            <a:tailEnd/>
          </a:ln>
          <a:effectLst/>
        </p:spPr>
        <p:txBody>
          <a:bodyPr wrap="none" anchor="ctr"/>
          <a:lstStyle/>
          <a:p>
            <a:endParaRPr lang="en-US"/>
          </a:p>
        </p:txBody>
      </p:sp>
      <p:sp>
        <p:nvSpPr>
          <p:cNvPr id="43014" name="Line 6"/>
          <p:cNvSpPr>
            <a:spLocks noChangeShapeType="1"/>
          </p:cNvSpPr>
          <p:nvPr/>
        </p:nvSpPr>
        <p:spPr bwMode="auto">
          <a:xfrm>
            <a:off x="4267200" y="6477000"/>
            <a:ext cx="4114800" cy="0"/>
          </a:xfrm>
          <a:prstGeom prst="line">
            <a:avLst/>
          </a:prstGeom>
          <a:noFill/>
          <a:ln w="19050">
            <a:solidFill>
              <a:schemeClr val="tx1"/>
            </a:solidFill>
            <a:round/>
            <a:headEnd/>
            <a:tailEnd/>
          </a:ln>
          <a:effectLst/>
        </p:spPr>
        <p:txBody>
          <a:bodyPr wrap="none" anchor="ctr"/>
          <a:lstStyle/>
          <a:p>
            <a:endParaRPr lang="en-US"/>
          </a:p>
        </p:txBody>
      </p:sp>
      <p:sp>
        <p:nvSpPr>
          <p:cNvPr id="43015" name="Line 7"/>
          <p:cNvSpPr>
            <a:spLocks noChangeShapeType="1"/>
          </p:cNvSpPr>
          <p:nvPr/>
        </p:nvSpPr>
        <p:spPr bwMode="auto">
          <a:xfrm flipV="1">
            <a:off x="4648200" y="4572000"/>
            <a:ext cx="3352800" cy="1066800"/>
          </a:xfrm>
          <a:prstGeom prst="line">
            <a:avLst/>
          </a:prstGeom>
          <a:noFill/>
          <a:ln w="28575">
            <a:solidFill>
              <a:srgbClr val="FF6600"/>
            </a:solidFill>
            <a:prstDash val="dash"/>
            <a:round/>
            <a:headEnd/>
            <a:tailEnd/>
          </a:ln>
          <a:effectLst/>
        </p:spPr>
        <p:txBody>
          <a:bodyPr wrap="none" anchor="ctr"/>
          <a:lstStyle/>
          <a:p>
            <a:endParaRPr lang="en-US"/>
          </a:p>
        </p:txBody>
      </p:sp>
      <p:sp>
        <p:nvSpPr>
          <p:cNvPr id="43016" name="Text Box 8"/>
          <p:cNvSpPr txBox="1">
            <a:spLocks noChangeArrowheads="1"/>
          </p:cNvSpPr>
          <p:nvPr/>
        </p:nvSpPr>
        <p:spPr bwMode="auto">
          <a:xfrm>
            <a:off x="304800" y="5029200"/>
            <a:ext cx="2895600" cy="1006475"/>
          </a:xfrm>
          <a:prstGeom prst="rect">
            <a:avLst/>
          </a:prstGeom>
          <a:noFill/>
          <a:ln w="9525">
            <a:noFill/>
            <a:miter lim="800000"/>
            <a:headEnd/>
            <a:tailEnd/>
          </a:ln>
          <a:effectLst/>
        </p:spPr>
        <p:txBody>
          <a:bodyPr>
            <a:spAutoFit/>
          </a:bodyPr>
          <a:lstStyle/>
          <a:p>
            <a:pPr>
              <a:spcBef>
                <a:spcPct val="50000"/>
              </a:spcBef>
            </a:pPr>
            <a:r>
              <a:rPr lang="en-US" sz="2000"/>
              <a:t>RA &amp; manipulate which plots receive how much manure</a:t>
            </a:r>
          </a:p>
        </p:txBody>
      </p:sp>
      <p:sp>
        <p:nvSpPr>
          <p:cNvPr id="43017" name="Line 9"/>
          <p:cNvSpPr>
            <a:spLocks noChangeShapeType="1"/>
          </p:cNvSpPr>
          <p:nvPr/>
        </p:nvSpPr>
        <p:spPr bwMode="auto">
          <a:xfrm>
            <a:off x="1600200" y="5867400"/>
            <a:ext cx="1981200" cy="762000"/>
          </a:xfrm>
          <a:prstGeom prst="line">
            <a:avLst/>
          </a:prstGeom>
          <a:noFill/>
          <a:ln w="9525">
            <a:solidFill>
              <a:schemeClr val="tx1"/>
            </a:solidFill>
            <a:round/>
            <a:headEnd/>
            <a:tailEnd/>
          </a:ln>
          <a:effectLst/>
        </p:spPr>
        <p:txBody>
          <a:bodyPr wrap="none" anchor="ctr"/>
          <a:lstStyle/>
          <a:p>
            <a:endParaRPr lang="en-US"/>
          </a:p>
        </p:txBody>
      </p:sp>
      <p:sp>
        <p:nvSpPr>
          <p:cNvPr id="43018" name="Line 10"/>
          <p:cNvSpPr>
            <a:spLocks noChangeShapeType="1"/>
          </p:cNvSpPr>
          <p:nvPr/>
        </p:nvSpPr>
        <p:spPr bwMode="auto">
          <a:xfrm>
            <a:off x="3581400" y="6629400"/>
            <a:ext cx="1295400" cy="0"/>
          </a:xfrm>
          <a:prstGeom prst="line">
            <a:avLst/>
          </a:prstGeom>
          <a:noFill/>
          <a:ln w="9525">
            <a:solidFill>
              <a:schemeClr val="tx1"/>
            </a:solidFill>
            <a:round/>
            <a:headEnd/>
            <a:tailEnd type="triangle" w="med" len="med"/>
          </a:ln>
          <a:effectLst/>
        </p:spPr>
        <p:txBody>
          <a:bodyPr wrap="none" anchor="ctr"/>
          <a:lstStyle/>
          <a:p>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ext Box 2"/>
          <p:cNvSpPr txBox="1">
            <a:spLocks noChangeArrowheads="1"/>
          </p:cNvSpPr>
          <p:nvPr/>
        </p:nvSpPr>
        <p:spPr bwMode="auto">
          <a:xfrm>
            <a:off x="0" y="234950"/>
            <a:ext cx="9144000" cy="6318250"/>
          </a:xfrm>
          <a:prstGeom prst="rect">
            <a:avLst/>
          </a:prstGeom>
          <a:noFill/>
          <a:ln w="9525">
            <a:noFill/>
            <a:miter lim="800000"/>
            <a:headEnd/>
            <a:tailEnd/>
          </a:ln>
          <a:effectLst/>
        </p:spPr>
        <p:txBody>
          <a:bodyPr>
            <a:spAutoFit/>
          </a:bodyPr>
          <a:lstStyle/>
          <a:p>
            <a:pPr marL="457200" indent="-457200">
              <a:spcBef>
                <a:spcPct val="50000"/>
              </a:spcBef>
            </a:pPr>
            <a:r>
              <a:rPr lang="en-US"/>
              <a:t>In behavioral research -- linear correlation &amp;regression are most often applied to natural groups designs </a:t>
            </a:r>
            <a:r>
              <a:rPr lang="en-US" sz="2000"/>
              <a:t>(often called correlational designs - but be careful to keep in mind that the important relationship is between the type of design and causal interpretability, not between the type of stat and causal interpretability)</a:t>
            </a:r>
          </a:p>
          <a:p>
            <a:pPr marL="457200" indent="-457200">
              <a:spcBef>
                <a:spcPct val="50000"/>
              </a:spcBef>
            </a:pPr>
            <a:endParaRPr lang="en-US" sz="500"/>
          </a:p>
          <a:p>
            <a:pPr marL="914400" lvl="1" indent="-457200">
              <a:lnSpc>
                <a:spcPct val="80000"/>
              </a:lnSpc>
              <a:spcBef>
                <a:spcPct val="50000"/>
              </a:spcBef>
              <a:buFontTx/>
              <a:buChar char="•"/>
            </a:pPr>
            <a:r>
              <a:rPr lang="en-US"/>
              <a:t> A </a:t>
            </a:r>
            <a:r>
              <a:rPr lang="en-US">
                <a:solidFill>
                  <a:srgbClr val="FF0066"/>
                </a:solidFill>
              </a:rPr>
              <a:t>measured</a:t>
            </a:r>
            <a:r>
              <a:rPr lang="en-US"/>
              <a:t> IV is used, so the value of the predictor is known with “more or less” precision (there is certainly some error)</a:t>
            </a:r>
          </a:p>
          <a:p>
            <a:pPr marL="914400" lvl="1" indent="-457200">
              <a:lnSpc>
                <a:spcPct val="80000"/>
              </a:lnSpc>
              <a:spcBef>
                <a:spcPct val="50000"/>
              </a:spcBef>
              <a:buFontTx/>
              <a:buChar char="•"/>
            </a:pPr>
            <a:r>
              <a:rPr lang="en-US"/>
              <a:t> This is </a:t>
            </a:r>
            <a:r>
              <a:rPr lang="en-US">
                <a:solidFill>
                  <a:srgbClr val="FF0066"/>
                </a:solidFill>
              </a:rPr>
              <a:t>usually not a true experiment</a:t>
            </a:r>
            <a:r>
              <a:rPr lang="en-US"/>
              <a:t>, so causal interpretations are not made of the IV - DV relationship -- so much IV leads to a prediction of so much DV.</a:t>
            </a:r>
          </a:p>
          <a:p>
            <a:pPr marL="914400" lvl="1" indent="-457200">
              <a:lnSpc>
                <a:spcPct val="80000"/>
              </a:lnSpc>
              <a:spcBef>
                <a:spcPct val="50000"/>
              </a:spcBef>
              <a:buFontTx/>
              <a:buChar char="•"/>
            </a:pPr>
            <a:r>
              <a:rPr lang="en-US"/>
              <a:t> Linear prediction is still dependent upon a linear relationship 	(if two things aren’t linearly related, a linear model can’t be used to predict one from the other)</a:t>
            </a:r>
          </a:p>
          <a:p>
            <a:pPr marL="457200" indent="-457200">
              <a:lnSpc>
                <a:spcPct val="60000"/>
              </a:lnSpc>
              <a:spcBef>
                <a:spcPct val="50000"/>
              </a:spcBef>
            </a:pPr>
            <a:endParaRPr lang="en-US" sz="1200">
              <a:solidFill>
                <a:srgbClr val="FF00FF"/>
              </a:solidFill>
            </a:endParaRPr>
          </a:p>
          <a:p>
            <a:pPr marL="457200" indent="-457200">
              <a:lnSpc>
                <a:spcPct val="60000"/>
              </a:lnSpc>
              <a:spcBef>
                <a:spcPct val="50000"/>
              </a:spcBef>
            </a:pPr>
            <a:r>
              <a:rPr lang="en-US" sz="2000">
                <a:solidFill>
                  <a:srgbClr val="FF00FF"/>
                </a:solidFill>
              </a:rPr>
              <a:t>Two big differences between the non- &amp; experimental uses of regression:</a:t>
            </a:r>
            <a:r>
              <a:rPr lang="en-US" sz="2100">
                <a:solidFill>
                  <a:srgbClr val="FF00FF"/>
                </a:solidFill>
              </a:rPr>
              <a:t>  </a:t>
            </a:r>
          </a:p>
          <a:p>
            <a:pPr marL="457200" indent="-457200" algn="ctr">
              <a:lnSpc>
                <a:spcPct val="60000"/>
              </a:lnSpc>
              <a:spcBef>
                <a:spcPct val="50000"/>
              </a:spcBef>
              <a:buFontTx/>
              <a:buAutoNum type="arabicParenR"/>
            </a:pPr>
            <a:r>
              <a:rPr lang="en-US">
                <a:solidFill>
                  <a:srgbClr val="FF00FF"/>
                </a:solidFill>
              </a:rPr>
              <a:t>precision of IV values      2) design &amp; causal interp</a:t>
            </a:r>
          </a:p>
          <a:p>
            <a:pPr marL="457200" indent="-457200" algn="ctr">
              <a:lnSpc>
                <a:spcPct val="60000"/>
              </a:lnSpc>
              <a:spcBef>
                <a:spcPct val="50000"/>
              </a:spcBef>
            </a:pPr>
            <a:r>
              <a:rPr lang="en-US" sz="2000">
                <a:solidFill>
                  <a:srgbClr val="FF6600"/>
                </a:solidFill>
              </a:rPr>
              <a:t>Each of these will show up as part of “statistical control”</a:t>
            </a:r>
          </a:p>
        </p:txBody>
      </p:sp>
      <p:pic>
        <p:nvPicPr>
          <p:cNvPr id="44039" name="Picture 7" descr="mtm"/>
          <p:cNvPicPr>
            <a:picLocks noChangeAspect="1" noChangeArrowheads="1"/>
          </p:cNvPicPr>
          <p:nvPr/>
        </p:nvPicPr>
        <p:blipFill>
          <a:blip r:embed="rId2" cstate="print"/>
          <a:srcRect/>
          <a:stretch>
            <a:fillRect/>
          </a:stretch>
        </p:blipFill>
        <p:spPr bwMode="auto">
          <a:xfrm>
            <a:off x="8805863" y="6400800"/>
            <a:ext cx="338137" cy="457200"/>
          </a:xfrm>
          <a:prstGeom prst="rect">
            <a:avLst/>
          </a:prstGeom>
          <a:noFill/>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 Box 2"/>
          <p:cNvSpPr txBox="1">
            <a:spLocks noChangeArrowheads="1"/>
          </p:cNvSpPr>
          <p:nvPr/>
        </p:nvSpPr>
        <p:spPr bwMode="auto">
          <a:xfrm>
            <a:off x="76200" y="0"/>
            <a:ext cx="9067800" cy="5059363"/>
          </a:xfrm>
          <a:prstGeom prst="rect">
            <a:avLst/>
          </a:prstGeom>
          <a:noFill/>
          <a:ln w="9525">
            <a:noFill/>
            <a:miter lim="800000"/>
            <a:headEnd/>
            <a:tailEnd/>
          </a:ln>
          <a:effectLst/>
        </p:spPr>
        <p:txBody>
          <a:bodyPr>
            <a:spAutoFit/>
          </a:bodyPr>
          <a:lstStyle/>
          <a:p>
            <a:pPr>
              <a:spcBef>
                <a:spcPct val="50000"/>
              </a:spcBef>
            </a:pPr>
            <a:r>
              <a:rPr lang="en-US">
                <a:solidFill>
                  <a:srgbClr val="FFFFCC"/>
                </a:solidFill>
              </a:rPr>
              <a:t>Reviewing Variations of statistical control via residualization</a:t>
            </a:r>
          </a:p>
          <a:p>
            <a:pPr>
              <a:spcBef>
                <a:spcPct val="50000"/>
              </a:spcBef>
            </a:pPr>
            <a:endParaRPr lang="en-US" sz="500">
              <a:solidFill>
                <a:srgbClr val="FFFFCC"/>
              </a:solidFill>
            </a:endParaRPr>
          </a:p>
          <a:p>
            <a:pPr>
              <a:spcBef>
                <a:spcPct val="50000"/>
              </a:spcBef>
            </a:pPr>
            <a:r>
              <a:rPr lang="en-US">
                <a:solidFill>
                  <a:srgbClr val="66FF33"/>
                </a:solidFill>
              </a:rPr>
              <a:t>partial</a:t>
            </a:r>
            <a:r>
              <a:rPr lang="en-US"/>
              <a:t> correlation -- correlation between two variables (x &amp; y) 			controlling </a:t>
            </a:r>
            <a:r>
              <a:rPr lang="en-US" sz="2800" b="1">
                <a:solidFill>
                  <a:srgbClr val="66FF33"/>
                </a:solidFill>
              </a:rPr>
              <a:t>both</a:t>
            </a:r>
            <a:r>
              <a:rPr lang="en-US"/>
              <a:t> for some 3</a:t>
            </a:r>
            <a:r>
              <a:rPr lang="en-US" baseline="30000"/>
              <a:t>rd</a:t>
            </a:r>
            <a:r>
              <a:rPr lang="en-US"/>
              <a:t>  variable (z)		        --  </a:t>
            </a:r>
            <a:r>
              <a:rPr lang="en-US" sz="3600"/>
              <a:t>r</a:t>
            </a:r>
            <a:r>
              <a:rPr lang="en-US" sz="3600" baseline="-25000"/>
              <a:t>yx</a:t>
            </a:r>
            <a:r>
              <a:rPr lang="en-US" sz="3600" baseline="-25000">
                <a:solidFill>
                  <a:srgbClr val="66FF33"/>
                </a:solidFill>
              </a:rPr>
              <a:t>.z</a:t>
            </a:r>
            <a:endParaRPr lang="en-US"/>
          </a:p>
          <a:p>
            <a:pPr>
              <a:spcBef>
                <a:spcPct val="50000"/>
              </a:spcBef>
            </a:pPr>
            <a:endParaRPr lang="en-US" sz="700"/>
          </a:p>
          <a:p>
            <a:pPr>
              <a:spcBef>
                <a:spcPct val="50000"/>
              </a:spcBef>
            </a:pPr>
            <a:endParaRPr lang="en-US">
              <a:solidFill>
                <a:srgbClr val="FF6600"/>
              </a:solidFill>
            </a:endParaRPr>
          </a:p>
          <a:p>
            <a:pPr>
              <a:spcBef>
                <a:spcPct val="50000"/>
              </a:spcBef>
            </a:pPr>
            <a:r>
              <a:rPr lang="en-US">
                <a:solidFill>
                  <a:srgbClr val="FF6600"/>
                </a:solidFill>
              </a:rPr>
              <a:t>semi-partial</a:t>
            </a:r>
            <a:r>
              <a:rPr lang="en-US"/>
              <a:t> correlation -- correlation between two variables 	  (part correlation)              (x &amp; y) controlling </a:t>
            </a:r>
            <a:r>
              <a:rPr lang="en-US" sz="2800" b="1">
                <a:solidFill>
                  <a:srgbClr val="FF6600"/>
                </a:solidFill>
              </a:rPr>
              <a:t>one</a:t>
            </a:r>
            <a:r>
              <a:rPr lang="en-US"/>
              <a:t> of the variables 		                    for some 3</a:t>
            </a:r>
            <a:r>
              <a:rPr lang="en-US" baseline="30000"/>
              <a:t>rd</a:t>
            </a:r>
            <a:r>
              <a:rPr lang="en-US"/>
              <a:t>  variable (z)			                         -- </a:t>
            </a:r>
            <a:r>
              <a:rPr lang="en-US" sz="3600"/>
              <a:t> r</a:t>
            </a:r>
            <a:r>
              <a:rPr lang="en-US" sz="3600" baseline="-25000"/>
              <a:t>y</a:t>
            </a:r>
            <a:r>
              <a:rPr lang="en-US" sz="3600" baseline="-25000">
                <a:solidFill>
                  <a:srgbClr val="FF6600"/>
                </a:solidFill>
              </a:rPr>
              <a:t>(x.z)</a:t>
            </a:r>
            <a:r>
              <a:rPr lang="en-US" sz="3600" baseline="-25000"/>
              <a:t>      &amp;       </a:t>
            </a:r>
            <a:r>
              <a:rPr lang="en-US" sz="3600"/>
              <a:t>r</a:t>
            </a:r>
            <a:r>
              <a:rPr lang="en-US" sz="3600" baseline="-25000"/>
              <a:t>x</a:t>
            </a:r>
            <a:r>
              <a:rPr lang="en-US" sz="3600" baseline="-25000">
                <a:solidFill>
                  <a:srgbClr val="FF6600"/>
                </a:solidFill>
              </a:rPr>
              <a:t>(y.z)</a:t>
            </a:r>
            <a:r>
              <a:rPr lang="en-US" sz="3600" baseline="-25000"/>
              <a:t> </a:t>
            </a:r>
          </a:p>
          <a:p>
            <a:pPr>
              <a:spcBef>
                <a:spcPct val="50000"/>
              </a:spcBef>
            </a:pPr>
            <a:endParaRPr lang="en-US" sz="1600" baseline="-25000"/>
          </a:p>
          <a:p>
            <a:pPr>
              <a:spcBef>
                <a:spcPct val="50000"/>
              </a:spcBef>
            </a:pPr>
            <a:endParaRPr lang="en-US" sz="500"/>
          </a:p>
        </p:txBody>
      </p:sp>
      <p:sp>
        <p:nvSpPr>
          <p:cNvPr id="8196" name="Text Box 4"/>
          <p:cNvSpPr txBox="1">
            <a:spLocks noChangeArrowheads="1"/>
          </p:cNvSpPr>
          <p:nvPr/>
        </p:nvSpPr>
        <p:spPr bwMode="auto">
          <a:xfrm>
            <a:off x="152400" y="5410200"/>
            <a:ext cx="8763000" cy="822325"/>
          </a:xfrm>
          <a:prstGeom prst="rect">
            <a:avLst/>
          </a:prstGeom>
          <a:noFill/>
          <a:ln w="9525">
            <a:noFill/>
            <a:miter lim="800000"/>
            <a:headEnd/>
            <a:tailEnd/>
          </a:ln>
          <a:effectLst/>
        </p:spPr>
        <p:txBody>
          <a:bodyPr>
            <a:spAutoFit/>
          </a:bodyPr>
          <a:lstStyle/>
          <a:p>
            <a:pPr>
              <a:spcBef>
                <a:spcPct val="50000"/>
              </a:spcBef>
            </a:pPr>
            <a:r>
              <a:rPr lang="en-US"/>
              <a:t>Remember – the “3</a:t>
            </a:r>
            <a:r>
              <a:rPr lang="en-US" baseline="30000"/>
              <a:t>rd</a:t>
            </a:r>
            <a:r>
              <a:rPr lang="en-US"/>
              <a:t> variable” can be about causality,			           collinearity or measurement error </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 Box 2"/>
          <p:cNvSpPr txBox="1">
            <a:spLocks noChangeArrowheads="1"/>
          </p:cNvSpPr>
          <p:nvPr/>
        </p:nvSpPr>
        <p:spPr bwMode="auto">
          <a:xfrm>
            <a:off x="228600" y="228600"/>
            <a:ext cx="8915400" cy="4143375"/>
          </a:xfrm>
          <a:prstGeom prst="rect">
            <a:avLst/>
          </a:prstGeom>
          <a:noFill/>
          <a:ln w="9525">
            <a:noFill/>
            <a:miter lim="800000"/>
            <a:headEnd/>
            <a:tailEnd/>
          </a:ln>
          <a:effectLst/>
        </p:spPr>
        <p:txBody>
          <a:bodyPr>
            <a:spAutoFit/>
          </a:bodyPr>
          <a:lstStyle/>
          <a:p>
            <a:pPr>
              <a:spcBef>
                <a:spcPct val="50000"/>
              </a:spcBef>
            </a:pPr>
            <a:r>
              <a:rPr lang="en-US" sz="2000">
                <a:solidFill>
                  <a:srgbClr val="00FFFF"/>
                </a:solidFill>
              </a:rPr>
              <a:t>Control of multiple variables…</a:t>
            </a:r>
          </a:p>
          <a:p>
            <a:pPr>
              <a:spcBef>
                <a:spcPct val="50000"/>
              </a:spcBef>
            </a:pPr>
            <a:r>
              <a:rPr lang="en-US">
                <a:solidFill>
                  <a:srgbClr val="00FFFF"/>
                </a:solidFill>
              </a:rPr>
              <a:t>multiple</a:t>
            </a:r>
            <a:r>
              <a:rPr lang="en-US"/>
              <a:t> </a:t>
            </a:r>
            <a:r>
              <a:rPr lang="en-US">
                <a:solidFill>
                  <a:srgbClr val="33CC33"/>
                </a:solidFill>
              </a:rPr>
              <a:t>partial</a:t>
            </a:r>
            <a:r>
              <a:rPr lang="en-US"/>
              <a:t> correlation -- like partial, but with “multiple 3</a:t>
            </a:r>
            <a:r>
              <a:rPr lang="en-US" baseline="30000"/>
              <a:t>rd</a:t>
            </a:r>
            <a:r>
              <a:rPr lang="en-US"/>
              <a:t>  			              variables”							          -- </a:t>
            </a:r>
            <a:r>
              <a:rPr lang="en-US" sz="3600"/>
              <a:t>r</a:t>
            </a:r>
            <a:r>
              <a:rPr lang="en-US" sz="3600" baseline="-25000"/>
              <a:t>yx.zabc</a:t>
            </a:r>
          </a:p>
          <a:p>
            <a:pPr>
              <a:spcBef>
                <a:spcPct val="50000"/>
              </a:spcBef>
            </a:pPr>
            <a:endParaRPr lang="en-US" sz="1200"/>
          </a:p>
          <a:p>
            <a:pPr>
              <a:spcBef>
                <a:spcPct val="50000"/>
              </a:spcBef>
            </a:pPr>
            <a:r>
              <a:rPr lang="en-US">
                <a:solidFill>
                  <a:srgbClr val="00FFFF"/>
                </a:solidFill>
              </a:rPr>
              <a:t>multiple</a:t>
            </a:r>
            <a:r>
              <a:rPr lang="en-US"/>
              <a:t> </a:t>
            </a:r>
            <a:r>
              <a:rPr lang="en-US">
                <a:solidFill>
                  <a:srgbClr val="FF6600"/>
                </a:solidFill>
              </a:rPr>
              <a:t>semi-partial</a:t>
            </a:r>
            <a:r>
              <a:rPr lang="en-US"/>
              <a:t> correlation -- like semi-partial, but with 						“multiple 3</a:t>
            </a:r>
            <a:r>
              <a:rPr lang="en-US" baseline="30000"/>
              <a:t>rd</a:t>
            </a:r>
            <a:r>
              <a:rPr lang="en-US"/>
              <a:t>  variables”				-- </a:t>
            </a:r>
            <a:r>
              <a:rPr lang="en-US" sz="3600"/>
              <a:t>r</a:t>
            </a:r>
            <a:r>
              <a:rPr lang="en-US" sz="3600" baseline="-25000"/>
              <a:t>y(x.zabc)      vs.     </a:t>
            </a:r>
            <a:r>
              <a:rPr lang="en-US" sz="3600"/>
              <a:t>r</a:t>
            </a:r>
            <a:r>
              <a:rPr lang="en-US" sz="3600" baseline="-25000"/>
              <a:t>x(y.zabc) </a:t>
            </a:r>
          </a:p>
          <a:p>
            <a:pPr>
              <a:spcBef>
                <a:spcPct val="50000"/>
              </a:spcBef>
            </a:pPr>
            <a:endParaRPr lang="en-US" sz="3600" baseline="-25000"/>
          </a:p>
        </p:txBody>
      </p:sp>
      <p:sp>
        <p:nvSpPr>
          <p:cNvPr id="10243" name="Text Box 3"/>
          <p:cNvSpPr txBox="1">
            <a:spLocks noChangeArrowheads="1"/>
          </p:cNvSpPr>
          <p:nvPr/>
        </p:nvSpPr>
        <p:spPr bwMode="auto">
          <a:xfrm>
            <a:off x="0" y="4575175"/>
            <a:ext cx="9144000" cy="2282825"/>
          </a:xfrm>
          <a:prstGeom prst="rect">
            <a:avLst/>
          </a:prstGeom>
          <a:noFill/>
          <a:ln w="9525">
            <a:noFill/>
            <a:miter lim="800000"/>
            <a:headEnd/>
            <a:tailEnd/>
          </a:ln>
          <a:effectLst/>
        </p:spPr>
        <p:txBody>
          <a:bodyPr>
            <a:spAutoFit/>
          </a:bodyPr>
          <a:lstStyle/>
          <a:p>
            <a:r>
              <a:rPr lang="en-US">
                <a:solidFill>
                  <a:srgbClr val="FF6600"/>
                </a:solidFill>
              </a:rPr>
              <a:t>ANCOVA</a:t>
            </a:r>
            <a:r>
              <a:rPr lang="en-US"/>
              <a:t> --  ANalysis of COVAriance -- a kind of semi-partial or	          multiple semi-partial corr		</a:t>
            </a:r>
          </a:p>
          <a:p>
            <a:r>
              <a:rPr lang="en-US"/>
              <a:t>                 --  test of the DV mean difference between IV 			conditions that is independent of some 3</a:t>
            </a:r>
            <a:r>
              <a:rPr lang="en-US" baseline="30000"/>
              <a:t>rd</a:t>
            </a:r>
            <a:r>
              <a:rPr lang="en-US"/>
              <a:t> variable 		(called the “covariate”)					      -- r </a:t>
            </a:r>
            <a:r>
              <a:rPr lang="en-US" baseline="-25000"/>
              <a:t>DV</a:t>
            </a:r>
            <a:r>
              <a:rPr lang="en-US" baseline="-25000">
                <a:solidFill>
                  <a:srgbClr val="FF6600"/>
                </a:solidFill>
              </a:rPr>
              <a:t>(IV.cov)</a:t>
            </a:r>
            <a:r>
              <a:rPr lang="en-US"/>
              <a:t>			</a:t>
            </a:r>
          </a:p>
        </p:txBody>
      </p:sp>
      <p:pic>
        <p:nvPicPr>
          <p:cNvPr id="10244" name="Picture 4" descr="mtm"/>
          <p:cNvPicPr>
            <a:picLocks noChangeAspect="1" noChangeArrowheads="1"/>
          </p:cNvPicPr>
          <p:nvPr/>
        </p:nvPicPr>
        <p:blipFill>
          <a:blip r:embed="rId2" cstate="print"/>
          <a:srcRect/>
          <a:stretch>
            <a:fillRect/>
          </a:stretch>
        </p:blipFill>
        <p:spPr bwMode="auto">
          <a:xfrm>
            <a:off x="8805863" y="6400800"/>
            <a:ext cx="338137" cy="457200"/>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0" name="Text Box 4"/>
          <p:cNvSpPr txBox="1">
            <a:spLocks noChangeArrowheads="1"/>
          </p:cNvSpPr>
          <p:nvPr/>
        </p:nvSpPr>
        <p:spPr bwMode="auto">
          <a:xfrm>
            <a:off x="0" y="0"/>
            <a:ext cx="6934200" cy="822325"/>
          </a:xfrm>
          <a:prstGeom prst="rect">
            <a:avLst/>
          </a:prstGeom>
          <a:noFill/>
          <a:ln w="9525">
            <a:noFill/>
            <a:miter lim="800000"/>
            <a:headEnd/>
            <a:tailEnd/>
          </a:ln>
          <a:effectLst/>
        </p:spPr>
        <p:txBody>
          <a:bodyPr>
            <a:spAutoFit/>
          </a:bodyPr>
          <a:lstStyle/>
          <a:p>
            <a:pPr>
              <a:spcBef>
                <a:spcPct val="50000"/>
              </a:spcBef>
            </a:pPr>
            <a:r>
              <a:rPr lang="en-US">
                <a:solidFill>
                  <a:srgbClr val="00FFFF"/>
                </a:solidFill>
              </a:rPr>
              <a:t>Statistical control is about the underlying causal model of  the variables …</a:t>
            </a:r>
          </a:p>
        </p:txBody>
      </p:sp>
      <p:sp>
        <p:nvSpPr>
          <p:cNvPr id="50181" name="Oval 5"/>
          <p:cNvSpPr>
            <a:spLocks noChangeArrowheads="1"/>
          </p:cNvSpPr>
          <p:nvPr/>
        </p:nvSpPr>
        <p:spPr bwMode="auto">
          <a:xfrm>
            <a:off x="2133600" y="914400"/>
            <a:ext cx="762000" cy="762000"/>
          </a:xfrm>
          <a:prstGeom prst="ellipse">
            <a:avLst/>
          </a:prstGeom>
          <a:noFill/>
          <a:ln w="28575">
            <a:solidFill>
              <a:schemeClr val="tx1"/>
            </a:solidFill>
            <a:round/>
            <a:headEnd/>
            <a:tailEnd/>
          </a:ln>
          <a:effectLst/>
        </p:spPr>
        <p:txBody>
          <a:bodyPr wrap="none" anchor="ctr"/>
          <a:lstStyle/>
          <a:p>
            <a:endParaRPr lang="en-US"/>
          </a:p>
        </p:txBody>
      </p:sp>
      <p:sp>
        <p:nvSpPr>
          <p:cNvPr id="50182" name="Text Box 6"/>
          <p:cNvSpPr txBox="1">
            <a:spLocks noChangeArrowheads="1"/>
          </p:cNvSpPr>
          <p:nvPr/>
        </p:nvSpPr>
        <p:spPr bwMode="auto">
          <a:xfrm>
            <a:off x="2362200" y="1143000"/>
            <a:ext cx="304800" cy="457200"/>
          </a:xfrm>
          <a:prstGeom prst="rect">
            <a:avLst/>
          </a:prstGeom>
          <a:noFill/>
          <a:ln w="9525">
            <a:noFill/>
            <a:miter lim="800000"/>
            <a:headEnd/>
            <a:tailEnd/>
          </a:ln>
          <a:effectLst/>
        </p:spPr>
        <p:txBody>
          <a:bodyPr>
            <a:spAutoFit/>
          </a:bodyPr>
          <a:lstStyle/>
          <a:p>
            <a:pPr>
              <a:spcBef>
                <a:spcPct val="50000"/>
              </a:spcBef>
            </a:pPr>
            <a:r>
              <a:rPr lang="en-US"/>
              <a:t>X</a:t>
            </a:r>
          </a:p>
        </p:txBody>
      </p:sp>
      <p:sp>
        <p:nvSpPr>
          <p:cNvPr id="50183" name="Oval 7"/>
          <p:cNvSpPr>
            <a:spLocks noChangeArrowheads="1"/>
          </p:cNvSpPr>
          <p:nvPr/>
        </p:nvSpPr>
        <p:spPr bwMode="auto">
          <a:xfrm>
            <a:off x="2133600" y="2057400"/>
            <a:ext cx="762000" cy="762000"/>
          </a:xfrm>
          <a:prstGeom prst="ellipse">
            <a:avLst/>
          </a:prstGeom>
          <a:noFill/>
          <a:ln w="28575">
            <a:solidFill>
              <a:schemeClr val="tx1"/>
            </a:solidFill>
            <a:round/>
            <a:headEnd/>
            <a:tailEnd/>
          </a:ln>
          <a:effectLst/>
        </p:spPr>
        <p:txBody>
          <a:bodyPr wrap="none" anchor="ctr"/>
          <a:lstStyle/>
          <a:p>
            <a:endParaRPr lang="en-US"/>
          </a:p>
        </p:txBody>
      </p:sp>
      <p:sp>
        <p:nvSpPr>
          <p:cNvPr id="50184" name="Text Box 8"/>
          <p:cNvSpPr txBox="1">
            <a:spLocks noChangeArrowheads="1"/>
          </p:cNvSpPr>
          <p:nvPr/>
        </p:nvSpPr>
        <p:spPr bwMode="auto">
          <a:xfrm>
            <a:off x="2362200" y="2286000"/>
            <a:ext cx="304800" cy="457200"/>
          </a:xfrm>
          <a:prstGeom prst="rect">
            <a:avLst/>
          </a:prstGeom>
          <a:noFill/>
          <a:ln w="9525">
            <a:noFill/>
            <a:miter lim="800000"/>
            <a:headEnd/>
            <a:tailEnd/>
          </a:ln>
          <a:effectLst/>
        </p:spPr>
        <p:txBody>
          <a:bodyPr>
            <a:spAutoFit/>
          </a:bodyPr>
          <a:lstStyle/>
          <a:p>
            <a:pPr>
              <a:spcBef>
                <a:spcPct val="50000"/>
              </a:spcBef>
            </a:pPr>
            <a:r>
              <a:rPr lang="en-US"/>
              <a:t>Y</a:t>
            </a:r>
          </a:p>
        </p:txBody>
      </p:sp>
      <p:sp>
        <p:nvSpPr>
          <p:cNvPr id="50186" name="Arc 10"/>
          <p:cNvSpPr>
            <a:spLocks/>
          </p:cNvSpPr>
          <p:nvPr/>
        </p:nvSpPr>
        <p:spPr bwMode="auto">
          <a:xfrm rot="2676615">
            <a:off x="2514600" y="1371600"/>
            <a:ext cx="990600" cy="990600"/>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chemeClr val="tx1"/>
            </a:solidFill>
            <a:round/>
            <a:headEnd type="arrow" w="med" len="med"/>
            <a:tailEnd type="arrow" w="med" len="med"/>
          </a:ln>
          <a:effectLst/>
        </p:spPr>
        <p:txBody>
          <a:bodyPr wrap="none" anchor="ctr"/>
          <a:lstStyle/>
          <a:p>
            <a:endParaRPr lang="en-US"/>
          </a:p>
        </p:txBody>
      </p:sp>
      <p:sp>
        <p:nvSpPr>
          <p:cNvPr id="50187" name="Text Box 11"/>
          <p:cNvSpPr txBox="1">
            <a:spLocks noChangeArrowheads="1"/>
          </p:cNvSpPr>
          <p:nvPr/>
        </p:nvSpPr>
        <p:spPr bwMode="auto">
          <a:xfrm>
            <a:off x="3352800" y="1828800"/>
            <a:ext cx="838200" cy="457200"/>
          </a:xfrm>
          <a:prstGeom prst="rect">
            <a:avLst/>
          </a:prstGeom>
          <a:noFill/>
          <a:ln w="9525">
            <a:noFill/>
            <a:miter lim="800000"/>
            <a:headEnd/>
            <a:tailEnd/>
          </a:ln>
          <a:effectLst/>
        </p:spPr>
        <p:txBody>
          <a:bodyPr>
            <a:spAutoFit/>
          </a:bodyPr>
          <a:lstStyle/>
          <a:p>
            <a:pPr>
              <a:spcBef>
                <a:spcPct val="50000"/>
              </a:spcBef>
            </a:pPr>
            <a:r>
              <a:rPr lang="en-US"/>
              <a:t>r</a:t>
            </a:r>
            <a:r>
              <a:rPr lang="en-US" baseline="-25000"/>
              <a:t>Y,X</a:t>
            </a:r>
          </a:p>
        </p:txBody>
      </p:sp>
      <p:sp>
        <p:nvSpPr>
          <p:cNvPr id="50189" name="Oval 13"/>
          <p:cNvSpPr>
            <a:spLocks noChangeArrowheads="1"/>
          </p:cNvSpPr>
          <p:nvPr/>
        </p:nvSpPr>
        <p:spPr bwMode="auto">
          <a:xfrm>
            <a:off x="533400" y="1371600"/>
            <a:ext cx="762000" cy="762000"/>
          </a:xfrm>
          <a:prstGeom prst="ellipse">
            <a:avLst/>
          </a:prstGeom>
          <a:noFill/>
          <a:ln w="28575">
            <a:solidFill>
              <a:srgbClr val="00FFFF"/>
            </a:solidFill>
            <a:round/>
            <a:headEnd/>
            <a:tailEnd/>
          </a:ln>
          <a:effectLst/>
        </p:spPr>
        <p:txBody>
          <a:bodyPr wrap="none" anchor="ctr"/>
          <a:lstStyle/>
          <a:p>
            <a:endParaRPr lang="en-US"/>
          </a:p>
        </p:txBody>
      </p:sp>
      <p:sp>
        <p:nvSpPr>
          <p:cNvPr id="50190" name="Text Box 14"/>
          <p:cNvSpPr txBox="1">
            <a:spLocks noChangeArrowheads="1"/>
          </p:cNvSpPr>
          <p:nvPr/>
        </p:nvSpPr>
        <p:spPr bwMode="auto">
          <a:xfrm>
            <a:off x="762000" y="1600200"/>
            <a:ext cx="304800" cy="457200"/>
          </a:xfrm>
          <a:prstGeom prst="rect">
            <a:avLst/>
          </a:prstGeom>
          <a:noFill/>
          <a:ln w="9525">
            <a:noFill/>
            <a:miter lim="800000"/>
            <a:headEnd/>
            <a:tailEnd/>
          </a:ln>
          <a:effectLst/>
        </p:spPr>
        <p:txBody>
          <a:bodyPr>
            <a:spAutoFit/>
          </a:bodyPr>
          <a:lstStyle/>
          <a:p>
            <a:pPr>
              <a:spcBef>
                <a:spcPct val="50000"/>
              </a:spcBef>
            </a:pPr>
            <a:r>
              <a:rPr lang="en-US">
                <a:solidFill>
                  <a:srgbClr val="00FFFF"/>
                </a:solidFill>
              </a:rPr>
              <a:t>Z</a:t>
            </a:r>
          </a:p>
        </p:txBody>
      </p:sp>
      <p:sp>
        <p:nvSpPr>
          <p:cNvPr id="50191" name="Line 15"/>
          <p:cNvSpPr>
            <a:spLocks noChangeShapeType="1"/>
          </p:cNvSpPr>
          <p:nvPr/>
        </p:nvSpPr>
        <p:spPr bwMode="auto">
          <a:xfrm flipV="1">
            <a:off x="1371600" y="1524000"/>
            <a:ext cx="762000" cy="152400"/>
          </a:xfrm>
          <a:prstGeom prst="line">
            <a:avLst/>
          </a:prstGeom>
          <a:noFill/>
          <a:ln w="9525">
            <a:solidFill>
              <a:schemeClr val="tx1"/>
            </a:solidFill>
            <a:round/>
            <a:headEnd/>
            <a:tailEnd type="triangle" w="med" len="med"/>
          </a:ln>
          <a:effectLst/>
        </p:spPr>
        <p:txBody>
          <a:bodyPr/>
          <a:lstStyle/>
          <a:p>
            <a:endParaRPr lang="en-US"/>
          </a:p>
        </p:txBody>
      </p:sp>
      <p:sp>
        <p:nvSpPr>
          <p:cNvPr id="50192" name="Line 16"/>
          <p:cNvSpPr>
            <a:spLocks noChangeShapeType="1"/>
          </p:cNvSpPr>
          <p:nvPr/>
        </p:nvSpPr>
        <p:spPr bwMode="auto">
          <a:xfrm>
            <a:off x="1371600" y="1905000"/>
            <a:ext cx="762000" cy="228600"/>
          </a:xfrm>
          <a:prstGeom prst="line">
            <a:avLst/>
          </a:prstGeom>
          <a:noFill/>
          <a:ln w="9525">
            <a:solidFill>
              <a:schemeClr val="tx1"/>
            </a:solidFill>
            <a:round/>
            <a:headEnd/>
            <a:tailEnd type="triangle" w="med" len="med"/>
          </a:ln>
          <a:effectLst/>
        </p:spPr>
        <p:txBody>
          <a:bodyPr/>
          <a:lstStyle/>
          <a:p>
            <a:endParaRPr lang="en-US"/>
          </a:p>
        </p:txBody>
      </p:sp>
      <p:sp>
        <p:nvSpPr>
          <p:cNvPr id="50193" name="Text Box 17"/>
          <p:cNvSpPr txBox="1">
            <a:spLocks noChangeArrowheads="1"/>
          </p:cNvSpPr>
          <p:nvPr/>
        </p:nvSpPr>
        <p:spPr bwMode="auto">
          <a:xfrm>
            <a:off x="4343400" y="1143000"/>
            <a:ext cx="4800600" cy="1566863"/>
          </a:xfrm>
          <a:prstGeom prst="rect">
            <a:avLst/>
          </a:prstGeom>
          <a:noFill/>
          <a:ln w="9525">
            <a:noFill/>
            <a:miter lim="800000"/>
            <a:headEnd/>
            <a:tailEnd/>
          </a:ln>
          <a:effectLst/>
        </p:spPr>
        <p:txBody>
          <a:bodyPr>
            <a:spAutoFit/>
          </a:bodyPr>
          <a:lstStyle/>
          <a:p>
            <a:pPr>
              <a:lnSpc>
                <a:spcPct val="70000"/>
              </a:lnSpc>
              <a:spcBef>
                <a:spcPct val="50000"/>
              </a:spcBef>
            </a:pPr>
            <a:r>
              <a:rPr lang="en-US">
                <a:solidFill>
                  <a:srgbClr val="00FFFF"/>
                </a:solidFill>
              </a:rPr>
              <a:t>3</a:t>
            </a:r>
            <a:r>
              <a:rPr lang="en-US" baseline="30000">
                <a:solidFill>
                  <a:srgbClr val="00FFFF"/>
                </a:solidFill>
              </a:rPr>
              <a:t>rd</a:t>
            </a:r>
            <a:r>
              <a:rPr lang="en-US">
                <a:solidFill>
                  <a:srgbClr val="00FFFF"/>
                </a:solidFill>
              </a:rPr>
              <a:t> variable problem …</a:t>
            </a:r>
          </a:p>
          <a:p>
            <a:pPr>
              <a:lnSpc>
                <a:spcPct val="80000"/>
              </a:lnSpc>
              <a:spcBef>
                <a:spcPct val="50000"/>
              </a:spcBef>
              <a:buFontTx/>
              <a:buChar char="•"/>
            </a:pPr>
            <a:r>
              <a:rPr lang="en-US" sz="2000"/>
              <a:t> relationship between x &amp; y exists  because a 3</a:t>
            </a:r>
            <a:r>
              <a:rPr lang="en-US" sz="2000" baseline="30000"/>
              <a:t>rd</a:t>
            </a:r>
            <a:r>
              <a:rPr lang="en-US" sz="2000"/>
              <a:t> variable is influencing both</a:t>
            </a:r>
          </a:p>
          <a:p>
            <a:pPr>
              <a:lnSpc>
                <a:spcPct val="70000"/>
              </a:lnSpc>
              <a:spcBef>
                <a:spcPct val="50000"/>
              </a:spcBef>
              <a:buFontTx/>
              <a:buChar char="•"/>
            </a:pPr>
            <a:r>
              <a:rPr lang="en-US" sz="2000"/>
              <a:t> Z might be a causal or a psychometric influence</a:t>
            </a:r>
          </a:p>
        </p:txBody>
      </p:sp>
      <p:sp>
        <p:nvSpPr>
          <p:cNvPr id="50194" name="Oval 18"/>
          <p:cNvSpPr>
            <a:spLocks noChangeArrowheads="1"/>
          </p:cNvSpPr>
          <p:nvPr/>
        </p:nvSpPr>
        <p:spPr bwMode="auto">
          <a:xfrm>
            <a:off x="3276600" y="4953000"/>
            <a:ext cx="762000" cy="762000"/>
          </a:xfrm>
          <a:prstGeom prst="ellipse">
            <a:avLst/>
          </a:prstGeom>
          <a:noFill/>
          <a:ln w="28575">
            <a:solidFill>
              <a:schemeClr val="tx1"/>
            </a:solidFill>
            <a:round/>
            <a:headEnd/>
            <a:tailEnd/>
          </a:ln>
          <a:effectLst/>
        </p:spPr>
        <p:txBody>
          <a:bodyPr wrap="none" anchor="ctr"/>
          <a:lstStyle/>
          <a:p>
            <a:endParaRPr lang="en-US"/>
          </a:p>
        </p:txBody>
      </p:sp>
      <p:sp>
        <p:nvSpPr>
          <p:cNvPr id="50195" name="Text Box 19"/>
          <p:cNvSpPr txBox="1">
            <a:spLocks noChangeArrowheads="1"/>
          </p:cNvSpPr>
          <p:nvPr/>
        </p:nvSpPr>
        <p:spPr bwMode="auto">
          <a:xfrm>
            <a:off x="1905000" y="6019800"/>
            <a:ext cx="304800" cy="457200"/>
          </a:xfrm>
          <a:prstGeom prst="rect">
            <a:avLst/>
          </a:prstGeom>
          <a:noFill/>
          <a:ln w="9525">
            <a:noFill/>
            <a:miter lim="800000"/>
            <a:headEnd/>
            <a:tailEnd/>
          </a:ln>
          <a:effectLst/>
        </p:spPr>
        <p:txBody>
          <a:bodyPr>
            <a:spAutoFit/>
          </a:bodyPr>
          <a:lstStyle/>
          <a:p>
            <a:pPr>
              <a:spcBef>
                <a:spcPct val="50000"/>
              </a:spcBef>
            </a:pPr>
            <a:r>
              <a:rPr lang="en-US"/>
              <a:t>X</a:t>
            </a:r>
          </a:p>
        </p:txBody>
      </p:sp>
      <p:sp>
        <p:nvSpPr>
          <p:cNvPr id="50196" name="Oval 20"/>
          <p:cNvSpPr>
            <a:spLocks noChangeArrowheads="1"/>
          </p:cNvSpPr>
          <p:nvPr/>
        </p:nvSpPr>
        <p:spPr bwMode="auto">
          <a:xfrm>
            <a:off x="1600200" y="5867400"/>
            <a:ext cx="762000" cy="762000"/>
          </a:xfrm>
          <a:prstGeom prst="ellipse">
            <a:avLst/>
          </a:prstGeom>
          <a:noFill/>
          <a:ln w="28575">
            <a:solidFill>
              <a:schemeClr val="tx1"/>
            </a:solidFill>
            <a:round/>
            <a:headEnd/>
            <a:tailEnd/>
          </a:ln>
          <a:effectLst/>
        </p:spPr>
        <p:txBody>
          <a:bodyPr wrap="none" anchor="ctr"/>
          <a:lstStyle/>
          <a:p>
            <a:endParaRPr lang="en-US"/>
          </a:p>
        </p:txBody>
      </p:sp>
      <p:sp>
        <p:nvSpPr>
          <p:cNvPr id="50197" name="Text Box 21"/>
          <p:cNvSpPr txBox="1">
            <a:spLocks noChangeArrowheads="1"/>
          </p:cNvSpPr>
          <p:nvPr/>
        </p:nvSpPr>
        <p:spPr bwMode="auto">
          <a:xfrm>
            <a:off x="3505200" y="5181600"/>
            <a:ext cx="304800" cy="457200"/>
          </a:xfrm>
          <a:prstGeom prst="rect">
            <a:avLst/>
          </a:prstGeom>
          <a:noFill/>
          <a:ln w="9525">
            <a:noFill/>
            <a:miter lim="800000"/>
            <a:headEnd/>
            <a:tailEnd/>
          </a:ln>
          <a:effectLst/>
        </p:spPr>
        <p:txBody>
          <a:bodyPr>
            <a:spAutoFit/>
          </a:bodyPr>
          <a:lstStyle/>
          <a:p>
            <a:pPr>
              <a:spcBef>
                <a:spcPct val="50000"/>
              </a:spcBef>
            </a:pPr>
            <a:r>
              <a:rPr lang="en-US"/>
              <a:t>Y</a:t>
            </a:r>
          </a:p>
        </p:txBody>
      </p:sp>
      <p:sp>
        <p:nvSpPr>
          <p:cNvPr id="50199" name="Oval 23"/>
          <p:cNvSpPr>
            <a:spLocks noChangeArrowheads="1"/>
          </p:cNvSpPr>
          <p:nvPr/>
        </p:nvSpPr>
        <p:spPr bwMode="auto">
          <a:xfrm>
            <a:off x="152400" y="4800600"/>
            <a:ext cx="762000" cy="762000"/>
          </a:xfrm>
          <a:prstGeom prst="ellipse">
            <a:avLst/>
          </a:prstGeom>
          <a:noFill/>
          <a:ln w="28575">
            <a:solidFill>
              <a:srgbClr val="00FFFF"/>
            </a:solidFill>
            <a:round/>
            <a:headEnd/>
            <a:tailEnd/>
          </a:ln>
          <a:effectLst/>
        </p:spPr>
        <p:txBody>
          <a:bodyPr wrap="none" anchor="ctr"/>
          <a:lstStyle/>
          <a:p>
            <a:endParaRPr lang="en-US"/>
          </a:p>
        </p:txBody>
      </p:sp>
      <p:sp>
        <p:nvSpPr>
          <p:cNvPr id="50200" name="Text Box 24"/>
          <p:cNvSpPr txBox="1">
            <a:spLocks noChangeArrowheads="1"/>
          </p:cNvSpPr>
          <p:nvPr/>
        </p:nvSpPr>
        <p:spPr bwMode="auto">
          <a:xfrm>
            <a:off x="381000" y="5029200"/>
            <a:ext cx="304800" cy="457200"/>
          </a:xfrm>
          <a:prstGeom prst="rect">
            <a:avLst/>
          </a:prstGeom>
          <a:noFill/>
          <a:ln w="9525">
            <a:noFill/>
            <a:miter lim="800000"/>
            <a:headEnd/>
            <a:tailEnd/>
          </a:ln>
          <a:effectLst/>
        </p:spPr>
        <p:txBody>
          <a:bodyPr>
            <a:spAutoFit/>
          </a:bodyPr>
          <a:lstStyle/>
          <a:p>
            <a:pPr>
              <a:spcBef>
                <a:spcPct val="50000"/>
              </a:spcBef>
            </a:pPr>
            <a:r>
              <a:rPr lang="en-US">
                <a:solidFill>
                  <a:srgbClr val="00FFFF"/>
                </a:solidFill>
              </a:rPr>
              <a:t>Z</a:t>
            </a:r>
          </a:p>
        </p:txBody>
      </p:sp>
      <p:sp>
        <p:nvSpPr>
          <p:cNvPr id="50201" name="Line 25"/>
          <p:cNvSpPr>
            <a:spLocks noChangeShapeType="1"/>
          </p:cNvSpPr>
          <p:nvPr/>
        </p:nvSpPr>
        <p:spPr bwMode="auto">
          <a:xfrm>
            <a:off x="990600" y="5105400"/>
            <a:ext cx="2209800" cy="152400"/>
          </a:xfrm>
          <a:prstGeom prst="line">
            <a:avLst/>
          </a:prstGeom>
          <a:noFill/>
          <a:ln w="9525">
            <a:solidFill>
              <a:schemeClr val="tx1"/>
            </a:solidFill>
            <a:round/>
            <a:headEnd/>
            <a:tailEnd type="triangle" w="med" len="med"/>
          </a:ln>
          <a:effectLst/>
        </p:spPr>
        <p:txBody>
          <a:bodyPr/>
          <a:lstStyle/>
          <a:p>
            <a:endParaRPr lang="en-US"/>
          </a:p>
        </p:txBody>
      </p:sp>
      <p:sp>
        <p:nvSpPr>
          <p:cNvPr id="50202" name="Line 26"/>
          <p:cNvSpPr>
            <a:spLocks noChangeShapeType="1"/>
          </p:cNvSpPr>
          <p:nvPr/>
        </p:nvSpPr>
        <p:spPr bwMode="auto">
          <a:xfrm>
            <a:off x="838200" y="5562600"/>
            <a:ext cx="685800" cy="457200"/>
          </a:xfrm>
          <a:prstGeom prst="line">
            <a:avLst/>
          </a:prstGeom>
          <a:noFill/>
          <a:ln w="9525">
            <a:solidFill>
              <a:schemeClr val="tx1"/>
            </a:solidFill>
            <a:round/>
            <a:headEnd/>
            <a:tailEnd type="triangle" w="med" len="med"/>
          </a:ln>
          <a:effectLst/>
        </p:spPr>
        <p:txBody>
          <a:bodyPr/>
          <a:lstStyle/>
          <a:p>
            <a:endParaRPr lang="en-US"/>
          </a:p>
        </p:txBody>
      </p:sp>
      <p:sp>
        <p:nvSpPr>
          <p:cNvPr id="50203" name="Line 27"/>
          <p:cNvSpPr>
            <a:spLocks noChangeShapeType="1"/>
          </p:cNvSpPr>
          <p:nvPr/>
        </p:nvSpPr>
        <p:spPr bwMode="auto">
          <a:xfrm flipV="1">
            <a:off x="2362200" y="5486400"/>
            <a:ext cx="914400" cy="533400"/>
          </a:xfrm>
          <a:prstGeom prst="line">
            <a:avLst/>
          </a:prstGeom>
          <a:noFill/>
          <a:ln w="9525">
            <a:solidFill>
              <a:schemeClr val="tx1"/>
            </a:solidFill>
            <a:round/>
            <a:headEnd/>
            <a:tailEnd type="triangle" w="med" len="med"/>
          </a:ln>
          <a:effectLst/>
        </p:spPr>
        <p:txBody>
          <a:bodyPr/>
          <a:lstStyle/>
          <a:p>
            <a:endParaRPr lang="en-US"/>
          </a:p>
        </p:txBody>
      </p:sp>
      <p:sp>
        <p:nvSpPr>
          <p:cNvPr id="50204" name="Text Box 28"/>
          <p:cNvSpPr txBox="1">
            <a:spLocks noChangeArrowheads="1"/>
          </p:cNvSpPr>
          <p:nvPr/>
        </p:nvSpPr>
        <p:spPr bwMode="auto">
          <a:xfrm>
            <a:off x="3505200" y="6172200"/>
            <a:ext cx="838200" cy="457200"/>
          </a:xfrm>
          <a:prstGeom prst="rect">
            <a:avLst/>
          </a:prstGeom>
          <a:noFill/>
          <a:ln w="9525">
            <a:noFill/>
            <a:miter lim="800000"/>
            <a:headEnd/>
            <a:tailEnd/>
          </a:ln>
          <a:effectLst/>
        </p:spPr>
        <p:txBody>
          <a:bodyPr>
            <a:spAutoFit/>
          </a:bodyPr>
          <a:lstStyle/>
          <a:p>
            <a:pPr>
              <a:spcBef>
                <a:spcPct val="50000"/>
              </a:spcBef>
            </a:pPr>
            <a:r>
              <a:rPr lang="en-US"/>
              <a:t>r</a:t>
            </a:r>
            <a:r>
              <a:rPr lang="en-US" baseline="-25000"/>
              <a:t>Y,X</a:t>
            </a:r>
          </a:p>
        </p:txBody>
      </p:sp>
      <p:sp>
        <p:nvSpPr>
          <p:cNvPr id="50205" name="Arc 29"/>
          <p:cNvSpPr>
            <a:spLocks/>
          </p:cNvSpPr>
          <p:nvPr/>
        </p:nvSpPr>
        <p:spPr bwMode="auto">
          <a:xfrm rot="6052149">
            <a:off x="2514600" y="5791200"/>
            <a:ext cx="990600" cy="990600"/>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chemeClr val="tx1"/>
            </a:solidFill>
            <a:round/>
            <a:headEnd type="arrow" w="med" len="med"/>
            <a:tailEnd type="arrow" w="med" len="med"/>
          </a:ln>
          <a:effectLst/>
        </p:spPr>
        <p:txBody>
          <a:bodyPr wrap="none" anchor="ctr"/>
          <a:lstStyle/>
          <a:p>
            <a:endParaRPr lang="en-US"/>
          </a:p>
        </p:txBody>
      </p:sp>
      <p:sp>
        <p:nvSpPr>
          <p:cNvPr id="50206" name="Text Box 30"/>
          <p:cNvSpPr txBox="1">
            <a:spLocks noChangeArrowheads="1"/>
          </p:cNvSpPr>
          <p:nvPr/>
        </p:nvSpPr>
        <p:spPr bwMode="auto">
          <a:xfrm>
            <a:off x="5105400" y="5257800"/>
            <a:ext cx="990600" cy="457200"/>
          </a:xfrm>
          <a:prstGeom prst="rect">
            <a:avLst/>
          </a:prstGeom>
          <a:noFill/>
          <a:ln w="9525">
            <a:noFill/>
            <a:miter lim="800000"/>
            <a:headEnd/>
            <a:tailEnd/>
          </a:ln>
          <a:effectLst/>
        </p:spPr>
        <p:txBody>
          <a:bodyPr>
            <a:spAutoFit/>
          </a:bodyPr>
          <a:lstStyle/>
          <a:p>
            <a:pPr>
              <a:spcBef>
                <a:spcPct val="50000"/>
              </a:spcBef>
            </a:pPr>
            <a:endParaRPr lang="en-US"/>
          </a:p>
        </p:txBody>
      </p:sp>
      <p:sp>
        <p:nvSpPr>
          <p:cNvPr id="50207" name="Text Box 31"/>
          <p:cNvSpPr txBox="1">
            <a:spLocks noChangeArrowheads="1"/>
          </p:cNvSpPr>
          <p:nvPr/>
        </p:nvSpPr>
        <p:spPr bwMode="auto">
          <a:xfrm>
            <a:off x="2590800" y="5791200"/>
            <a:ext cx="533400" cy="396875"/>
          </a:xfrm>
          <a:prstGeom prst="rect">
            <a:avLst/>
          </a:prstGeom>
          <a:noFill/>
          <a:ln w="9525">
            <a:noFill/>
            <a:miter lim="800000"/>
            <a:headEnd/>
            <a:tailEnd/>
          </a:ln>
          <a:effectLst/>
        </p:spPr>
        <p:txBody>
          <a:bodyPr>
            <a:spAutoFit/>
          </a:bodyPr>
          <a:lstStyle/>
          <a:p>
            <a:pPr>
              <a:spcBef>
                <a:spcPct val="50000"/>
              </a:spcBef>
            </a:pPr>
            <a:r>
              <a:rPr lang="en-US" sz="2000">
                <a:solidFill>
                  <a:srgbClr val="66FF33"/>
                </a:solidFill>
              </a:rPr>
              <a:t>βx</a:t>
            </a:r>
          </a:p>
        </p:txBody>
      </p:sp>
      <p:sp>
        <p:nvSpPr>
          <p:cNvPr id="50208" name="Text Box 32"/>
          <p:cNvSpPr txBox="1">
            <a:spLocks noChangeArrowheads="1"/>
          </p:cNvSpPr>
          <p:nvPr/>
        </p:nvSpPr>
        <p:spPr bwMode="auto">
          <a:xfrm>
            <a:off x="2590800" y="4800600"/>
            <a:ext cx="533400" cy="396875"/>
          </a:xfrm>
          <a:prstGeom prst="rect">
            <a:avLst/>
          </a:prstGeom>
          <a:noFill/>
          <a:ln w="9525">
            <a:noFill/>
            <a:miter lim="800000"/>
            <a:headEnd/>
            <a:tailEnd/>
          </a:ln>
          <a:effectLst/>
        </p:spPr>
        <p:txBody>
          <a:bodyPr>
            <a:spAutoFit/>
          </a:bodyPr>
          <a:lstStyle/>
          <a:p>
            <a:pPr>
              <a:spcBef>
                <a:spcPct val="50000"/>
              </a:spcBef>
            </a:pPr>
            <a:r>
              <a:rPr lang="en-US" sz="2000">
                <a:solidFill>
                  <a:srgbClr val="66FF33"/>
                </a:solidFill>
              </a:rPr>
              <a:t>βz</a:t>
            </a:r>
          </a:p>
        </p:txBody>
      </p:sp>
      <p:sp>
        <p:nvSpPr>
          <p:cNvPr id="50209" name="Text Box 33"/>
          <p:cNvSpPr txBox="1">
            <a:spLocks noChangeArrowheads="1"/>
          </p:cNvSpPr>
          <p:nvPr/>
        </p:nvSpPr>
        <p:spPr bwMode="auto">
          <a:xfrm>
            <a:off x="5410200" y="5588000"/>
            <a:ext cx="3733800" cy="1270000"/>
          </a:xfrm>
          <a:prstGeom prst="rect">
            <a:avLst/>
          </a:prstGeom>
          <a:noFill/>
          <a:ln w="9525">
            <a:noFill/>
            <a:miter lim="800000"/>
            <a:headEnd/>
            <a:tailEnd/>
          </a:ln>
          <a:effectLst/>
        </p:spPr>
        <p:txBody>
          <a:bodyPr>
            <a:spAutoFit/>
          </a:bodyPr>
          <a:lstStyle/>
          <a:p>
            <a:pPr>
              <a:lnSpc>
                <a:spcPct val="80000"/>
              </a:lnSpc>
              <a:spcBef>
                <a:spcPct val="50000"/>
              </a:spcBef>
            </a:pPr>
            <a:r>
              <a:rPr lang="en-US">
                <a:solidFill>
                  <a:srgbClr val="FF9933"/>
                </a:solidFill>
              </a:rPr>
              <a:t>Combining the two…</a:t>
            </a:r>
          </a:p>
          <a:p>
            <a:pPr>
              <a:lnSpc>
                <a:spcPct val="80000"/>
              </a:lnSpc>
              <a:spcBef>
                <a:spcPct val="50000"/>
              </a:spcBef>
            </a:pPr>
            <a:r>
              <a:rPr lang="en-US" sz="2000">
                <a:solidFill>
                  <a:srgbClr val="FFFF99"/>
                </a:solidFill>
              </a:rPr>
              <a:t>Including X changes apparent Z-Y relationship because Z influences both X &amp; Y</a:t>
            </a:r>
            <a:endParaRPr lang="en-US"/>
          </a:p>
        </p:txBody>
      </p:sp>
      <p:sp>
        <p:nvSpPr>
          <p:cNvPr id="50210" name="Oval 34"/>
          <p:cNvSpPr>
            <a:spLocks noChangeArrowheads="1"/>
          </p:cNvSpPr>
          <p:nvPr/>
        </p:nvSpPr>
        <p:spPr bwMode="auto">
          <a:xfrm>
            <a:off x="5791200" y="3962400"/>
            <a:ext cx="762000" cy="762000"/>
          </a:xfrm>
          <a:prstGeom prst="ellipse">
            <a:avLst/>
          </a:prstGeom>
          <a:noFill/>
          <a:ln w="28575">
            <a:solidFill>
              <a:schemeClr val="tx1"/>
            </a:solidFill>
            <a:round/>
            <a:headEnd/>
            <a:tailEnd/>
          </a:ln>
          <a:effectLst/>
        </p:spPr>
        <p:txBody>
          <a:bodyPr wrap="none" anchor="ctr"/>
          <a:lstStyle/>
          <a:p>
            <a:endParaRPr lang="en-US"/>
          </a:p>
        </p:txBody>
      </p:sp>
      <p:sp>
        <p:nvSpPr>
          <p:cNvPr id="50211" name="Text Box 35"/>
          <p:cNvSpPr txBox="1">
            <a:spLocks noChangeArrowheads="1"/>
          </p:cNvSpPr>
          <p:nvPr/>
        </p:nvSpPr>
        <p:spPr bwMode="auto">
          <a:xfrm>
            <a:off x="6019800" y="4191000"/>
            <a:ext cx="304800" cy="457200"/>
          </a:xfrm>
          <a:prstGeom prst="rect">
            <a:avLst/>
          </a:prstGeom>
          <a:noFill/>
          <a:ln w="9525">
            <a:noFill/>
            <a:miter lim="800000"/>
            <a:headEnd/>
            <a:tailEnd/>
          </a:ln>
          <a:effectLst/>
        </p:spPr>
        <p:txBody>
          <a:bodyPr>
            <a:spAutoFit/>
          </a:bodyPr>
          <a:lstStyle/>
          <a:p>
            <a:pPr>
              <a:spcBef>
                <a:spcPct val="50000"/>
              </a:spcBef>
            </a:pPr>
            <a:r>
              <a:rPr lang="en-US"/>
              <a:t>X</a:t>
            </a:r>
          </a:p>
        </p:txBody>
      </p:sp>
      <p:sp>
        <p:nvSpPr>
          <p:cNvPr id="50212" name="Oval 36"/>
          <p:cNvSpPr>
            <a:spLocks noChangeArrowheads="1"/>
          </p:cNvSpPr>
          <p:nvPr/>
        </p:nvSpPr>
        <p:spPr bwMode="auto">
          <a:xfrm>
            <a:off x="7848600" y="3429000"/>
            <a:ext cx="762000" cy="762000"/>
          </a:xfrm>
          <a:prstGeom prst="ellipse">
            <a:avLst/>
          </a:prstGeom>
          <a:noFill/>
          <a:ln w="28575">
            <a:solidFill>
              <a:schemeClr val="tx1"/>
            </a:solidFill>
            <a:round/>
            <a:headEnd/>
            <a:tailEnd/>
          </a:ln>
          <a:effectLst/>
        </p:spPr>
        <p:txBody>
          <a:bodyPr wrap="none" anchor="ctr"/>
          <a:lstStyle/>
          <a:p>
            <a:endParaRPr lang="en-US"/>
          </a:p>
        </p:txBody>
      </p:sp>
      <p:sp>
        <p:nvSpPr>
          <p:cNvPr id="50213" name="Text Box 37"/>
          <p:cNvSpPr txBox="1">
            <a:spLocks noChangeArrowheads="1"/>
          </p:cNvSpPr>
          <p:nvPr/>
        </p:nvSpPr>
        <p:spPr bwMode="auto">
          <a:xfrm>
            <a:off x="8077200" y="3657600"/>
            <a:ext cx="304800" cy="457200"/>
          </a:xfrm>
          <a:prstGeom prst="rect">
            <a:avLst/>
          </a:prstGeom>
          <a:noFill/>
          <a:ln w="9525">
            <a:noFill/>
            <a:miter lim="800000"/>
            <a:headEnd/>
            <a:tailEnd/>
          </a:ln>
          <a:effectLst/>
        </p:spPr>
        <p:txBody>
          <a:bodyPr>
            <a:spAutoFit/>
          </a:bodyPr>
          <a:lstStyle/>
          <a:p>
            <a:pPr>
              <a:spcBef>
                <a:spcPct val="50000"/>
              </a:spcBef>
            </a:pPr>
            <a:r>
              <a:rPr lang="en-US"/>
              <a:t>Y</a:t>
            </a:r>
          </a:p>
        </p:txBody>
      </p:sp>
      <p:sp>
        <p:nvSpPr>
          <p:cNvPr id="50214" name="Arc 38"/>
          <p:cNvSpPr>
            <a:spLocks/>
          </p:cNvSpPr>
          <p:nvPr/>
        </p:nvSpPr>
        <p:spPr bwMode="auto">
          <a:xfrm rot="7089663">
            <a:off x="6781800" y="3962400"/>
            <a:ext cx="990600" cy="990600"/>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chemeClr val="tx1"/>
            </a:solidFill>
            <a:round/>
            <a:headEnd type="arrow" w="med" len="med"/>
            <a:tailEnd type="arrow" w="med" len="med"/>
          </a:ln>
          <a:effectLst/>
        </p:spPr>
        <p:txBody>
          <a:bodyPr wrap="none" anchor="ctr"/>
          <a:lstStyle/>
          <a:p>
            <a:endParaRPr lang="en-US"/>
          </a:p>
        </p:txBody>
      </p:sp>
      <p:sp>
        <p:nvSpPr>
          <p:cNvPr id="50215" name="Text Box 39"/>
          <p:cNvSpPr txBox="1">
            <a:spLocks noChangeArrowheads="1"/>
          </p:cNvSpPr>
          <p:nvPr/>
        </p:nvSpPr>
        <p:spPr bwMode="auto">
          <a:xfrm>
            <a:off x="7620000" y="4648200"/>
            <a:ext cx="838200" cy="457200"/>
          </a:xfrm>
          <a:prstGeom prst="rect">
            <a:avLst/>
          </a:prstGeom>
          <a:noFill/>
          <a:ln w="9525">
            <a:noFill/>
            <a:miter lim="800000"/>
            <a:headEnd/>
            <a:tailEnd/>
          </a:ln>
          <a:effectLst/>
        </p:spPr>
        <p:txBody>
          <a:bodyPr>
            <a:spAutoFit/>
          </a:bodyPr>
          <a:lstStyle/>
          <a:p>
            <a:pPr>
              <a:spcBef>
                <a:spcPct val="50000"/>
              </a:spcBef>
            </a:pPr>
            <a:r>
              <a:rPr lang="en-US"/>
              <a:t>r</a:t>
            </a:r>
            <a:r>
              <a:rPr lang="en-US" baseline="-25000"/>
              <a:t>Y,X</a:t>
            </a:r>
          </a:p>
        </p:txBody>
      </p:sp>
      <p:sp>
        <p:nvSpPr>
          <p:cNvPr id="50216" name="Oval 40"/>
          <p:cNvSpPr>
            <a:spLocks noChangeArrowheads="1"/>
          </p:cNvSpPr>
          <p:nvPr/>
        </p:nvSpPr>
        <p:spPr bwMode="auto">
          <a:xfrm>
            <a:off x="5791200" y="2971800"/>
            <a:ext cx="762000" cy="762000"/>
          </a:xfrm>
          <a:prstGeom prst="ellipse">
            <a:avLst/>
          </a:prstGeom>
          <a:noFill/>
          <a:ln w="28575">
            <a:solidFill>
              <a:schemeClr val="tx1"/>
            </a:solidFill>
            <a:round/>
            <a:headEnd/>
            <a:tailEnd/>
          </a:ln>
          <a:effectLst/>
        </p:spPr>
        <p:txBody>
          <a:bodyPr wrap="none" anchor="ctr"/>
          <a:lstStyle/>
          <a:p>
            <a:endParaRPr lang="en-US"/>
          </a:p>
        </p:txBody>
      </p:sp>
      <p:sp>
        <p:nvSpPr>
          <p:cNvPr id="50217" name="Text Box 41"/>
          <p:cNvSpPr txBox="1">
            <a:spLocks noChangeArrowheads="1"/>
          </p:cNvSpPr>
          <p:nvPr/>
        </p:nvSpPr>
        <p:spPr bwMode="auto">
          <a:xfrm>
            <a:off x="6019800" y="3200400"/>
            <a:ext cx="304800" cy="457200"/>
          </a:xfrm>
          <a:prstGeom prst="rect">
            <a:avLst/>
          </a:prstGeom>
          <a:noFill/>
          <a:ln w="9525">
            <a:noFill/>
            <a:miter lim="800000"/>
            <a:headEnd/>
            <a:tailEnd/>
          </a:ln>
          <a:effectLst/>
        </p:spPr>
        <p:txBody>
          <a:bodyPr>
            <a:spAutoFit/>
          </a:bodyPr>
          <a:lstStyle/>
          <a:p>
            <a:pPr>
              <a:spcBef>
                <a:spcPct val="50000"/>
              </a:spcBef>
            </a:pPr>
            <a:r>
              <a:rPr lang="en-US">
                <a:solidFill>
                  <a:schemeClr val="tx1"/>
                </a:solidFill>
              </a:rPr>
              <a:t>Z</a:t>
            </a:r>
          </a:p>
        </p:txBody>
      </p:sp>
      <p:sp>
        <p:nvSpPr>
          <p:cNvPr id="50218" name="Line 42"/>
          <p:cNvSpPr>
            <a:spLocks noChangeShapeType="1"/>
          </p:cNvSpPr>
          <p:nvPr/>
        </p:nvSpPr>
        <p:spPr bwMode="auto">
          <a:xfrm>
            <a:off x="6629400" y="3352800"/>
            <a:ext cx="1143000" cy="381000"/>
          </a:xfrm>
          <a:prstGeom prst="line">
            <a:avLst/>
          </a:prstGeom>
          <a:noFill/>
          <a:ln w="9525">
            <a:solidFill>
              <a:schemeClr val="tx1"/>
            </a:solidFill>
            <a:round/>
            <a:headEnd/>
            <a:tailEnd type="triangle" w="med" len="med"/>
          </a:ln>
          <a:effectLst/>
        </p:spPr>
        <p:txBody>
          <a:bodyPr/>
          <a:lstStyle/>
          <a:p>
            <a:endParaRPr lang="en-US"/>
          </a:p>
        </p:txBody>
      </p:sp>
      <p:sp>
        <p:nvSpPr>
          <p:cNvPr id="50219" name="Line 43"/>
          <p:cNvSpPr>
            <a:spLocks noChangeShapeType="1"/>
          </p:cNvSpPr>
          <p:nvPr/>
        </p:nvSpPr>
        <p:spPr bwMode="auto">
          <a:xfrm flipV="1">
            <a:off x="6629400" y="3886200"/>
            <a:ext cx="1143000" cy="381000"/>
          </a:xfrm>
          <a:prstGeom prst="line">
            <a:avLst/>
          </a:prstGeom>
          <a:noFill/>
          <a:ln w="9525">
            <a:solidFill>
              <a:schemeClr val="tx1"/>
            </a:solidFill>
            <a:round/>
            <a:headEnd/>
            <a:tailEnd type="triangle" w="med" len="med"/>
          </a:ln>
          <a:effectLst/>
        </p:spPr>
        <p:txBody>
          <a:bodyPr/>
          <a:lstStyle/>
          <a:p>
            <a:endParaRPr lang="en-US"/>
          </a:p>
        </p:txBody>
      </p:sp>
      <p:sp>
        <p:nvSpPr>
          <p:cNvPr id="50222" name="Text Box 46"/>
          <p:cNvSpPr txBox="1">
            <a:spLocks noChangeArrowheads="1"/>
          </p:cNvSpPr>
          <p:nvPr/>
        </p:nvSpPr>
        <p:spPr bwMode="auto">
          <a:xfrm>
            <a:off x="7086600" y="3200400"/>
            <a:ext cx="533400" cy="396875"/>
          </a:xfrm>
          <a:prstGeom prst="rect">
            <a:avLst/>
          </a:prstGeom>
          <a:noFill/>
          <a:ln w="9525">
            <a:noFill/>
            <a:miter lim="800000"/>
            <a:headEnd/>
            <a:tailEnd/>
          </a:ln>
          <a:effectLst/>
        </p:spPr>
        <p:txBody>
          <a:bodyPr>
            <a:spAutoFit/>
          </a:bodyPr>
          <a:lstStyle/>
          <a:p>
            <a:pPr>
              <a:spcBef>
                <a:spcPct val="50000"/>
              </a:spcBef>
            </a:pPr>
            <a:r>
              <a:rPr lang="en-US" sz="2000">
                <a:solidFill>
                  <a:srgbClr val="66FF33"/>
                </a:solidFill>
              </a:rPr>
              <a:t>βz</a:t>
            </a:r>
          </a:p>
        </p:txBody>
      </p:sp>
      <p:sp>
        <p:nvSpPr>
          <p:cNvPr id="50223" name="Text Box 47"/>
          <p:cNvSpPr txBox="1">
            <a:spLocks noChangeArrowheads="1"/>
          </p:cNvSpPr>
          <p:nvPr/>
        </p:nvSpPr>
        <p:spPr bwMode="auto">
          <a:xfrm>
            <a:off x="7010400" y="4038600"/>
            <a:ext cx="533400" cy="396875"/>
          </a:xfrm>
          <a:prstGeom prst="rect">
            <a:avLst/>
          </a:prstGeom>
          <a:noFill/>
          <a:ln w="9525">
            <a:noFill/>
            <a:miter lim="800000"/>
            <a:headEnd/>
            <a:tailEnd/>
          </a:ln>
          <a:effectLst/>
        </p:spPr>
        <p:txBody>
          <a:bodyPr>
            <a:spAutoFit/>
          </a:bodyPr>
          <a:lstStyle/>
          <a:p>
            <a:pPr>
              <a:spcBef>
                <a:spcPct val="50000"/>
              </a:spcBef>
            </a:pPr>
            <a:r>
              <a:rPr lang="en-US" sz="2000">
                <a:solidFill>
                  <a:srgbClr val="66FF33"/>
                </a:solidFill>
              </a:rPr>
              <a:t>βx</a:t>
            </a:r>
          </a:p>
        </p:txBody>
      </p:sp>
      <p:sp>
        <p:nvSpPr>
          <p:cNvPr id="50224" name="Text Box 48"/>
          <p:cNvSpPr txBox="1">
            <a:spLocks noChangeArrowheads="1"/>
          </p:cNvSpPr>
          <p:nvPr/>
        </p:nvSpPr>
        <p:spPr bwMode="auto">
          <a:xfrm>
            <a:off x="304800" y="3276600"/>
            <a:ext cx="4876800" cy="1017588"/>
          </a:xfrm>
          <a:prstGeom prst="rect">
            <a:avLst/>
          </a:prstGeom>
          <a:noFill/>
          <a:ln w="9525">
            <a:noFill/>
            <a:miter lim="800000"/>
            <a:headEnd/>
            <a:tailEnd/>
          </a:ln>
          <a:effectLst/>
        </p:spPr>
        <p:txBody>
          <a:bodyPr>
            <a:spAutoFit/>
          </a:bodyPr>
          <a:lstStyle/>
          <a:p>
            <a:pPr>
              <a:lnSpc>
                <a:spcPct val="20000"/>
              </a:lnSpc>
              <a:spcBef>
                <a:spcPct val="50000"/>
              </a:spcBef>
            </a:pPr>
            <a:r>
              <a:rPr lang="en-US">
                <a:solidFill>
                  <a:srgbClr val="66FF33"/>
                </a:solidFill>
              </a:rPr>
              <a:t>Collinearity problem …</a:t>
            </a:r>
          </a:p>
          <a:p>
            <a:pPr>
              <a:spcBef>
                <a:spcPct val="50000"/>
              </a:spcBef>
              <a:buFontTx/>
              <a:buChar char="•"/>
            </a:pPr>
            <a:r>
              <a:rPr lang="en-US" sz="2000"/>
              <a:t> </a:t>
            </a:r>
            <a:r>
              <a:rPr lang="en-US"/>
              <a:t> </a:t>
            </a:r>
            <a:r>
              <a:rPr lang="en-US" sz="2000"/>
              <a:t>by ignoring Z, the bivariate relationship mis-estimates X-Y relationship </a:t>
            </a:r>
          </a:p>
        </p:txBody>
      </p:sp>
      <p:sp>
        <p:nvSpPr>
          <p:cNvPr id="50225" name="Line 49"/>
          <p:cNvSpPr>
            <a:spLocks noChangeShapeType="1"/>
          </p:cNvSpPr>
          <p:nvPr/>
        </p:nvSpPr>
        <p:spPr bwMode="auto">
          <a:xfrm flipH="1">
            <a:off x="3581400" y="1447800"/>
            <a:ext cx="762000" cy="76200"/>
          </a:xfrm>
          <a:prstGeom prst="line">
            <a:avLst/>
          </a:prstGeom>
          <a:noFill/>
          <a:ln w="38100">
            <a:solidFill>
              <a:srgbClr val="00FFFF"/>
            </a:solidFill>
            <a:round/>
            <a:headEnd/>
            <a:tailEnd type="triangle" w="med" len="med"/>
          </a:ln>
          <a:effectLst/>
        </p:spPr>
        <p:txBody>
          <a:bodyPr/>
          <a:lstStyle/>
          <a:p>
            <a:endParaRPr lang="en-US"/>
          </a:p>
        </p:txBody>
      </p:sp>
      <p:sp>
        <p:nvSpPr>
          <p:cNvPr id="50227" name="Line 51"/>
          <p:cNvSpPr>
            <a:spLocks noChangeShapeType="1"/>
          </p:cNvSpPr>
          <p:nvPr/>
        </p:nvSpPr>
        <p:spPr bwMode="auto">
          <a:xfrm flipH="1">
            <a:off x="4419600" y="5638800"/>
            <a:ext cx="685800" cy="381000"/>
          </a:xfrm>
          <a:prstGeom prst="line">
            <a:avLst/>
          </a:prstGeom>
          <a:noFill/>
          <a:ln w="57150">
            <a:solidFill>
              <a:srgbClr val="FF9933"/>
            </a:solidFill>
            <a:round/>
            <a:headEnd/>
            <a:tailEnd type="triangle" w="med" len="med"/>
          </a:ln>
          <a:effectLst/>
        </p:spPr>
        <p:txBody>
          <a:bodyPr/>
          <a:lstStyle/>
          <a:p>
            <a:endParaRPr lang="en-US"/>
          </a:p>
        </p:txBody>
      </p:sp>
      <p:sp>
        <p:nvSpPr>
          <p:cNvPr id="50228" name="Line 52"/>
          <p:cNvSpPr>
            <a:spLocks noChangeShapeType="1"/>
          </p:cNvSpPr>
          <p:nvPr/>
        </p:nvSpPr>
        <p:spPr bwMode="auto">
          <a:xfrm>
            <a:off x="4724400" y="3581400"/>
            <a:ext cx="838200" cy="152400"/>
          </a:xfrm>
          <a:prstGeom prst="line">
            <a:avLst/>
          </a:prstGeom>
          <a:noFill/>
          <a:ln w="57150">
            <a:solidFill>
              <a:srgbClr val="66FF33"/>
            </a:solidFill>
            <a:round/>
            <a:headEnd/>
            <a:tailEnd type="triangle" w="med" len="med"/>
          </a:ln>
          <a:effectLst/>
        </p:spPr>
        <p:txBody>
          <a:bodyPr/>
          <a:lstStyle/>
          <a:p>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8" name="Text Box 4"/>
          <p:cNvSpPr txBox="1">
            <a:spLocks noChangeArrowheads="1"/>
          </p:cNvSpPr>
          <p:nvPr/>
        </p:nvSpPr>
        <p:spPr bwMode="auto">
          <a:xfrm>
            <a:off x="0" y="0"/>
            <a:ext cx="9144000" cy="6780213"/>
          </a:xfrm>
          <a:prstGeom prst="rect">
            <a:avLst/>
          </a:prstGeom>
          <a:noFill/>
          <a:ln w="9525">
            <a:noFill/>
            <a:miter lim="800000"/>
            <a:headEnd/>
            <a:tailEnd/>
          </a:ln>
          <a:effectLst/>
        </p:spPr>
        <p:txBody>
          <a:bodyPr>
            <a:spAutoFit/>
          </a:bodyPr>
          <a:lstStyle/>
          <a:p>
            <a:pPr>
              <a:spcBef>
                <a:spcPct val="50000"/>
              </a:spcBef>
            </a:pPr>
            <a:r>
              <a:rPr lang="en-US">
                <a:solidFill>
                  <a:srgbClr val="FF6600"/>
                </a:solidFill>
              </a:rPr>
              <a:t>Statistical control is about correctiong for under-specification…</a:t>
            </a:r>
          </a:p>
          <a:p>
            <a:pPr>
              <a:lnSpc>
                <a:spcPct val="40000"/>
              </a:lnSpc>
              <a:spcBef>
                <a:spcPct val="50000"/>
              </a:spcBef>
            </a:pPr>
            <a:r>
              <a:rPr lang="en-US"/>
              <a:t> When we take a bivariate look at part of a multivariate picture …</a:t>
            </a:r>
          </a:p>
          <a:p>
            <a:pPr>
              <a:lnSpc>
                <a:spcPct val="40000"/>
              </a:lnSpc>
              <a:spcBef>
                <a:spcPct val="50000"/>
              </a:spcBef>
              <a:buFontTx/>
              <a:buChar char="•"/>
            </a:pPr>
            <a:r>
              <a:rPr lang="en-US"/>
              <a:t> we’ll underestimate how much we can know about the criterion</a:t>
            </a:r>
          </a:p>
          <a:p>
            <a:pPr>
              <a:lnSpc>
                <a:spcPct val="40000"/>
              </a:lnSpc>
              <a:spcBef>
                <a:spcPct val="50000"/>
              </a:spcBef>
              <a:buFontTx/>
              <a:buChar char="•"/>
            </a:pPr>
            <a:r>
              <a:rPr lang="en-US"/>
              <a:t> we’ll likely mis-estimate how that predictor relates to the criterion</a:t>
            </a:r>
          </a:p>
          <a:p>
            <a:pPr lvl="1">
              <a:lnSpc>
                <a:spcPct val="60000"/>
              </a:lnSpc>
              <a:spcBef>
                <a:spcPct val="50000"/>
              </a:spcBef>
              <a:buFontTx/>
              <a:buChar char="•"/>
            </a:pPr>
            <a:r>
              <a:rPr lang="en-US"/>
              <a:t> leaving predictors out usually leads to over-estimation r &gt; β</a:t>
            </a:r>
          </a:p>
          <a:p>
            <a:pPr lvl="1">
              <a:lnSpc>
                <a:spcPct val="90000"/>
              </a:lnSpc>
              <a:spcBef>
                <a:spcPct val="50000"/>
              </a:spcBef>
              <a:buFontTx/>
              <a:buChar char="•"/>
            </a:pPr>
            <a:r>
              <a:rPr lang="en-US"/>
              <a:t> leaving predictors out changes the collinearity structure, and 	so, might cause us to miss suppressor effects  r &lt; β</a:t>
            </a:r>
          </a:p>
          <a:p>
            <a:pPr>
              <a:lnSpc>
                <a:spcPct val="90000"/>
              </a:lnSpc>
              <a:spcBef>
                <a:spcPct val="50000"/>
              </a:spcBef>
            </a:pPr>
            <a:endParaRPr lang="en-US" sz="1000"/>
          </a:p>
          <a:p>
            <a:pPr>
              <a:lnSpc>
                <a:spcPct val="90000"/>
              </a:lnSpc>
              <a:spcBef>
                <a:spcPct val="50000"/>
              </a:spcBef>
            </a:pPr>
            <a:r>
              <a:rPr lang="en-US"/>
              <a:t>Statistical control in an attempt to improve this …</a:t>
            </a:r>
          </a:p>
          <a:p>
            <a:pPr>
              <a:lnSpc>
                <a:spcPct val="90000"/>
              </a:lnSpc>
              <a:spcBef>
                <a:spcPct val="50000"/>
              </a:spcBef>
              <a:buFontTx/>
              <a:buChar char="•"/>
            </a:pPr>
            <a:r>
              <a:rPr lang="en-US"/>
              <a:t> what “</a:t>
            </a:r>
            <a:r>
              <a:rPr lang="en-US">
                <a:solidFill>
                  <a:srgbClr val="FF6600"/>
                </a:solidFill>
              </a:rPr>
              <a:t>would be</a:t>
            </a:r>
            <a:r>
              <a:rPr lang="en-US"/>
              <a:t>” the bivariate relationship between these variables, in a population for which the control variable(s) is a </a:t>
            </a:r>
            <a:r>
              <a:rPr lang="en-US">
                <a:solidFill>
                  <a:srgbClr val="FF6600"/>
                </a:solidFill>
              </a:rPr>
              <a:t>constant</a:t>
            </a:r>
            <a:r>
              <a:rPr lang="en-US">
                <a:solidFill>
                  <a:srgbClr val="33CC33"/>
                </a:solidFill>
              </a:rPr>
              <a:t> </a:t>
            </a:r>
            <a:r>
              <a:rPr lang="en-US">
                <a:solidFill>
                  <a:schemeClr val="tx1"/>
                </a:solidFill>
              </a:rPr>
              <a:t>(and so is not collinear with these variables) ?</a:t>
            </a:r>
          </a:p>
          <a:p>
            <a:pPr>
              <a:lnSpc>
                <a:spcPct val="90000"/>
              </a:lnSpc>
              <a:spcBef>
                <a:spcPct val="50000"/>
              </a:spcBef>
              <a:buFontTx/>
              <a:buChar char="•"/>
            </a:pPr>
            <a:r>
              <a:rPr lang="en-US">
                <a:solidFill>
                  <a:schemeClr val="tx1"/>
                </a:solidFill>
              </a:rPr>
              <a:t> it is very much like looking at the </a:t>
            </a:r>
            <a:r>
              <a:rPr lang="en-US"/>
              <a:t>β for that predictor in a multiple regression, but is in the form of a “corrected” simple correlation</a:t>
            </a:r>
          </a:p>
          <a:p>
            <a:pPr>
              <a:lnSpc>
                <a:spcPct val="60000"/>
              </a:lnSpc>
              <a:spcBef>
                <a:spcPct val="50000"/>
              </a:spcBef>
            </a:pPr>
            <a:r>
              <a:rPr lang="en-US"/>
              <a:t> 	 r </a:t>
            </a:r>
            <a:r>
              <a:rPr lang="en-US" b="1" baseline="-25000"/>
              <a:t>y(x.z)  </a:t>
            </a:r>
            <a:r>
              <a:rPr lang="en-US"/>
              <a:t> ≈     β</a:t>
            </a:r>
            <a:r>
              <a:rPr lang="en-US" baseline="-25000"/>
              <a:t>x</a:t>
            </a:r>
            <a:r>
              <a:rPr lang="en-US"/>
              <a:t>  from y’ = β</a:t>
            </a:r>
            <a:r>
              <a:rPr lang="en-US" baseline="-25000"/>
              <a:t>x</a:t>
            </a:r>
            <a:r>
              <a:rPr lang="en-US"/>
              <a:t>X + β</a:t>
            </a:r>
            <a:r>
              <a:rPr lang="en-US" baseline="-25000"/>
              <a:t>z</a:t>
            </a:r>
            <a:r>
              <a:rPr lang="en-US"/>
              <a:t>Z    ≈   R</a:t>
            </a:r>
            <a:r>
              <a:rPr lang="en-US" b="1" baseline="30000"/>
              <a:t>2</a:t>
            </a:r>
            <a:r>
              <a:rPr lang="en-US" b="1" baseline="-25000"/>
              <a:t>y.X,Z</a:t>
            </a:r>
            <a:r>
              <a:rPr lang="en-US" b="1"/>
              <a:t> </a:t>
            </a:r>
            <a:r>
              <a:rPr lang="en-US"/>
              <a:t>– R</a:t>
            </a:r>
            <a:r>
              <a:rPr lang="en-US" b="1" baseline="30000"/>
              <a:t>2</a:t>
            </a:r>
            <a:r>
              <a:rPr lang="en-US" b="1" baseline="-25000"/>
              <a:t>y.X</a:t>
            </a:r>
          </a:p>
          <a:p>
            <a:pPr>
              <a:lnSpc>
                <a:spcPct val="110000"/>
              </a:lnSpc>
              <a:spcBef>
                <a:spcPct val="50000"/>
              </a:spcBef>
            </a:pPr>
            <a:endParaRPr lang="en-US" sz="700" b="1" baseline="-25000"/>
          </a:p>
          <a:p>
            <a:pPr>
              <a:lnSpc>
                <a:spcPct val="90000"/>
              </a:lnSpc>
              <a:spcBef>
                <a:spcPct val="50000"/>
              </a:spcBef>
            </a:pPr>
            <a:r>
              <a:rPr lang="en-US" b="1" baseline="-25000"/>
              <a:t>   </a:t>
            </a:r>
            <a:r>
              <a:rPr lang="en-US"/>
              <a:t>“What is the relationship between y and the part of x that is independent of Z?</a:t>
            </a:r>
            <a:endParaRPr lang="en-US" baseline="-25000"/>
          </a:p>
        </p:txBody>
      </p:sp>
      <p:graphicFrame>
        <p:nvGraphicFramePr>
          <p:cNvPr id="47109" name="Object 5"/>
          <p:cNvGraphicFramePr>
            <a:graphicFrameLocks noChangeAspect="1"/>
          </p:cNvGraphicFramePr>
          <p:nvPr/>
        </p:nvGraphicFramePr>
        <p:xfrm>
          <a:off x="3176588" y="3186113"/>
          <a:ext cx="2790825" cy="485775"/>
        </p:xfrm>
        <a:graphic>
          <a:graphicData uri="http://schemas.openxmlformats.org/presentationml/2006/ole">
            <p:oleObj spid="_x0000_s47109" name="Package" r:id="rId3" imgW="2790720" imgH="485640" progId="Package">
              <p:embed/>
            </p:oleObj>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3" name="Text Box 5"/>
          <p:cNvSpPr txBox="1">
            <a:spLocks noChangeArrowheads="1"/>
          </p:cNvSpPr>
          <p:nvPr/>
        </p:nvSpPr>
        <p:spPr bwMode="auto">
          <a:xfrm>
            <a:off x="0" y="0"/>
            <a:ext cx="9144000" cy="676275"/>
          </a:xfrm>
          <a:prstGeom prst="rect">
            <a:avLst/>
          </a:prstGeom>
          <a:noFill/>
          <a:ln w="9525">
            <a:noFill/>
            <a:miter lim="800000"/>
            <a:headEnd/>
            <a:tailEnd/>
          </a:ln>
          <a:effectLst/>
        </p:spPr>
        <p:txBody>
          <a:bodyPr>
            <a:spAutoFit/>
          </a:bodyPr>
          <a:lstStyle/>
          <a:p>
            <a:pPr>
              <a:lnSpc>
                <a:spcPct val="80000"/>
              </a:lnSpc>
              <a:spcBef>
                <a:spcPct val="50000"/>
              </a:spcBef>
            </a:pPr>
            <a:r>
              <a:rPr lang="en-US"/>
              <a:t>Statistical control is about “</a:t>
            </a:r>
            <a:r>
              <a:rPr lang="en-US">
                <a:solidFill>
                  <a:srgbClr val="FF6600"/>
                </a:solidFill>
              </a:rPr>
              <a:t>correcting</a:t>
            </a:r>
            <a:r>
              <a:rPr lang="en-US"/>
              <a:t>” the bivariate correlation to take the control variable(s) “</a:t>
            </a:r>
            <a:r>
              <a:rPr lang="en-US">
                <a:solidFill>
                  <a:srgbClr val="FF6600"/>
                </a:solidFill>
              </a:rPr>
              <a:t>into account</a:t>
            </a:r>
            <a:r>
              <a:rPr lang="en-US"/>
              <a:t>”</a:t>
            </a:r>
          </a:p>
        </p:txBody>
      </p:sp>
      <p:sp>
        <p:nvSpPr>
          <p:cNvPr id="48135" name="Text Box 7"/>
          <p:cNvSpPr txBox="1">
            <a:spLocks noChangeArrowheads="1"/>
          </p:cNvSpPr>
          <p:nvPr/>
        </p:nvSpPr>
        <p:spPr bwMode="auto">
          <a:xfrm>
            <a:off x="0" y="844550"/>
            <a:ext cx="9144000" cy="5022850"/>
          </a:xfrm>
          <a:prstGeom prst="rect">
            <a:avLst/>
          </a:prstGeom>
          <a:noFill/>
          <a:ln w="9525">
            <a:noFill/>
            <a:miter lim="800000"/>
            <a:headEnd/>
            <a:tailEnd/>
          </a:ln>
          <a:effectLst/>
        </p:spPr>
        <p:txBody>
          <a:bodyPr>
            <a:spAutoFit/>
          </a:bodyPr>
          <a:lstStyle/>
          <a:p>
            <a:pPr marL="457200" indent="-457200">
              <a:spcBef>
                <a:spcPct val="50000"/>
              </a:spcBef>
            </a:pPr>
            <a:r>
              <a:rPr lang="en-US">
                <a:solidFill>
                  <a:srgbClr val="FF6600"/>
                </a:solidFill>
              </a:rPr>
              <a:t>What do we get from this?</a:t>
            </a:r>
            <a:r>
              <a:rPr lang="en-US"/>
              <a:t>      Here’s where opinions differ …</a:t>
            </a:r>
          </a:p>
          <a:p>
            <a:pPr marL="457200" indent="-457200">
              <a:lnSpc>
                <a:spcPct val="60000"/>
              </a:lnSpc>
              <a:spcBef>
                <a:spcPct val="50000"/>
              </a:spcBef>
              <a:buFontTx/>
              <a:buAutoNum type="arabicPeriod"/>
            </a:pPr>
            <a:r>
              <a:rPr lang="en-US"/>
              <a:t>A substitute for experimantal control ?</a:t>
            </a:r>
          </a:p>
          <a:p>
            <a:pPr marL="457200" indent="-457200">
              <a:lnSpc>
                <a:spcPct val="60000"/>
              </a:lnSpc>
              <a:spcBef>
                <a:spcPct val="50000"/>
              </a:spcBef>
              <a:buFontTx/>
              <a:buAutoNum type="arabicPeriod"/>
            </a:pPr>
            <a:r>
              <a:rPr lang="en-US"/>
              <a:t>A better estimate of the causal relationship of the 2 variables ?</a:t>
            </a:r>
          </a:p>
          <a:p>
            <a:pPr marL="457200" indent="-457200">
              <a:lnSpc>
                <a:spcPct val="60000"/>
              </a:lnSpc>
              <a:spcBef>
                <a:spcPct val="50000"/>
              </a:spcBef>
              <a:buFontTx/>
              <a:buAutoNum type="arabicPeriod"/>
            </a:pPr>
            <a:r>
              <a:rPr lang="en-US"/>
              <a:t>A substitute for construct validity ?</a:t>
            </a:r>
          </a:p>
          <a:p>
            <a:pPr marL="457200" indent="-457200">
              <a:lnSpc>
                <a:spcPct val="60000"/>
              </a:lnSpc>
              <a:spcBef>
                <a:spcPct val="50000"/>
              </a:spcBef>
              <a:buFontTx/>
              <a:buAutoNum type="arabicPeriod"/>
            </a:pPr>
            <a:r>
              <a:rPr lang="en-US"/>
              <a:t>Solves under-specification problem ?</a:t>
            </a:r>
          </a:p>
          <a:p>
            <a:pPr marL="457200" indent="-457200">
              <a:lnSpc>
                <a:spcPct val="70000"/>
              </a:lnSpc>
              <a:spcBef>
                <a:spcPct val="50000"/>
              </a:spcBef>
              <a:buFontTx/>
              <a:buAutoNum type="arabicPeriod"/>
            </a:pPr>
            <a:r>
              <a:rPr lang="en-US"/>
              <a:t>Probably a better description of the relationship of these 2 variables than is the bivariate analysis ?</a:t>
            </a:r>
          </a:p>
          <a:p>
            <a:pPr marL="457200" indent="-457200">
              <a:spcBef>
                <a:spcPct val="50000"/>
              </a:spcBef>
            </a:pPr>
            <a:endParaRPr lang="en-US" sz="800"/>
          </a:p>
          <a:p>
            <a:pPr marL="457200" indent="-457200">
              <a:lnSpc>
                <a:spcPct val="80000"/>
              </a:lnSpc>
              <a:spcBef>
                <a:spcPct val="50000"/>
              </a:spcBef>
            </a:pPr>
            <a:r>
              <a:rPr lang="en-US"/>
              <a:t>Rejection of 1-4 (probably for good reasons) has led some to reject the 5</a:t>
            </a:r>
            <a:r>
              <a:rPr lang="en-US" baseline="30000"/>
              <a:t>th</a:t>
            </a:r>
            <a:r>
              <a:rPr lang="en-US"/>
              <a:t> as well  …but then what are we to do?</a:t>
            </a:r>
          </a:p>
          <a:p>
            <a:pPr marL="457200" indent="-457200">
              <a:lnSpc>
                <a:spcPct val="80000"/>
              </a:lnSpc>
              <a:spcBef>
                <a:spcPct val="50000"/>
              </a:spcBef>
              <a:buFontTx/>
              <a:buChar char="•"/>
            </a:pPr>
            <a:r>
              <a:rPr lang="en-US"/>
              <a:t>Only perform bivariate analyses (known to be flawed) ?</a:t>
            </a:r>
          </a:p>
          <a:p>
            <a:pPr marL="457200" indent="-457200">
              <a:lnSpc>
                <a:spcPct val="90000"/>
              </a:lnSpc>
              <a:spcBef>
                <a:spcPct val="50000"/>
              </a:spcBef>
              <a:buFontTx/>
              <a:buChar char="•"/>
            </a:pPr>
            <a:r>
              <a:rPr lang="en-US"/>
              <a:t>Expect to construct the “full story” from convergent research? (which is already the answer for “what’s the correct study”!!!)</a:t>
            </a:r>
          </a:p>
        </p:txBody>
      </p:sp>
      <p:sp>
        <p:nvSpPr>
          <p:cNvPr id="48136" name="Text Box 8"/>
          <p:cNvSpPr txBox="1">
            <a:spLocks noChangeArrowheads="1"/>
          </p:cNvSpPr>
          <p:nvPr/>
        </p:nvSpPr>
        <p:spPr bwMode="auto">
          <a:xfrm>
            <a:off x="0" y="6096000"/>
            <a:ext cx="9144000" cy="457200"/>
          </a:xfrm>
          <a:prstGeom prst="rect">
            <a:avLst/>
          </a:prstGeom>
          <a:noFill/>
          <a:ln w="9525">
            <a:noFill/>
            <a:miter lim="800000"/>
            <a:headEnd/>
            <a:tailEnd/>
          </a:ln>
          <a:effectLst/>
        </p:spPr>
        <p:txBody>
          <a:bodyPr>
            <a:spAutoFit/>
          </a:bodyPr>
          <a:lstStyle/>
          <a:p>
            <a:pPr>
              <a:spcBef>
                <a:spcPct val="50000"/>
              </a:spcBef>
            </a:pPr>
            <a:r>
              <a:rPr lang="en-US">
                <a:solidFill>
                  <a:srgbClr val="FF6600"/>
                </a:solidFill>
              </a:rPr>
              <a:t>More complex models are, on average, more likely to be accurate!</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
      <a:dk1>
        <a:srgbClr val="808080"/>
      </a:dk1>
      <a:lt1>
        <a:srgbClr val="FFFF66"/>
      </a:lt1>
      <a:dk2>
        <a:srgbClr val="000000"/>
      </a:dk2>
      <a:lt2>
        <a:srgbClr val="000000"/>
      </a:lt2>
      <a:accent1>
        <a:srgbClr val="00CC99"/>
      </a:accent1>
      <a:accent2>
        <a:srgbClr val="3333CC"/>
      </a:accent2>
      <a:accent3>
        <a:srgbClr val="AAAAAA"/>
      </a:accent3>
      <a:accent4>
        <a:srgbClr val="DADA56"/>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FFFF66"/>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FFFF66"/>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3048</TotalTime>
  <Words>1466</Words>
  <Application>Microsoft Office PowerPoint</Application>
  <PresentationFormat>On-screen Show (4:3)</PresentationFormat>
  <Paragraphs>220</Paragraphs>
  <Slides>23</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29" baseType="lpstr">
      <vt:lpstr>Times New Roman</vt:lpstr>
      <vt:lpstr>Arial</vt:lpstr>
      <vt:lpstr>Symbol</vt:lpstr>
      <vt:lpstr>Wingdings</vt:lpstr>
      <vt:lpstr>Default Design</vt:lpstr>
      <vt:lpstr>Package</vt:lpstr>
      <vt:lpstr>Statistical Control</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vector>
  </TitlesOfParts>
  <Company>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Garbin &amp; Reed Family</dc:creator>
  <cp:lastModifiedBy>vhasfcdurazt</cp:lastModifiedBy>
  <cp:revision>38</cp:revision>
  <cp:lastPrinted>2001-02-21T11:47:05Z</cp:lastPrinted>
  <dcterms:created xsi:type="dcterms:W3CDTF">1997-09-22T21:14:40Z</dcterms:created>
  <dcterms:modified xsi:type="dcterms:W3CDTF">2012-12-08T00:12:07Z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1</vt:i4>
  </property>
  <property fmtid="{D5CDD505-2E9C-101B-9397-08002B2CF9AE}" pid="3" name="GraphicType">
    <vt:i4>1</vt:i4>
  </property>
  <property fmtid="{D5CDD505-2E9C-101B-9397-08002B2CF9AE}" pid="4" name="Compression">
    <vt:i4>100</vt:i4>
  </property>
  <property fmtid="{D5CDD505-2E9C-101B-9397-08002B2CF9AE}" pid="5" name="ScreenSize">
    <vt:i4>2</vt:i4>
  </property>
  <property fmtid="{D5CDD505-2E9C-101B-9397-08002B2CF9AE}" pid="6" name="ScreenUsage">
    <vt:i4>2</vt:i4>
  </property>
  <property fmtid="{D5CDD505-2E9C-101B-9397-08002B2CF9AE}" pid="7" name="MailAddress">
    <vt:lpwstr>cgarbin@unl.edu</vt:lpwstr>
  </property>
  <property fmtid="{D5CDD505-2E9C-101B-9397-08002B2CF9AE}" pid="8" name="HomePage">
    <vt:lpwstr>http://www-class.unl.edu/psycrs</vt:lpwstr>
  </property>
  <property fmtid="{D5CDD505-2E9C-101B-9397-08002B2CF9AE}" pid="9" name="Other">
    <vt:lpwstr/>
  </property>
  <property fmtid="{D5CDD505-2E9C-101B-9397-08002B2CF9AE}" pid="10" name="DownloadOriginal">
    <vt:bool>false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2</vt:i4>
  </property>
  <property fmtid="{D5CDD505-2E9C-101B-9397-08002B2CF9AE}" pid="19" name="ShowNotes">
    <vt:bool>false</vt:bool>
  </property>
  <property fmtid="{D5CDD505-2E9C-101B-9397-08002B2CF9AE}" pid="20" name="NavBtnPos">
    <vt:i4>2</vt:i4>
  </property>
  <property fmtid="{D5CDD505-2E9C-101B-9397-08002B2CF9AE}" pid="21" name="OutputDir">
    <vt:lpwstr>C:\My Documents\942\q1</vt:lpwstr>
  </property>
</Properties>
</file>

<file path=docProps/thumbnail.jpeg>
</file>